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717" r:id="rId3"/>
    <p:sldId id="709" r:id="rId4"/>
    <p:sldId id="707" r:id="rId5"/>
    <p:sldId id="726" r:id="rId6"/>
    <p:sldId id="711" r:id="rId7"/>
    <p:sldId id="718" r:id="rId8"/>
    <p:sldId id="719" r:id="rId9"/>
    <p:sldId id="720" r:id="rId10"/>
    <p:sldId id="701" r:id="rId11"/>
    <p:sldId id="712" r:id="rId12"/>
    <p:sldId id="721" r:id="rId13"/>
    <p:sldId id="722" r:id="rId14"/>
    <p:sldId id="723" r:id="rId15"/>
    <p:sldId id="724" r:id="rId16"/>
    <p:sldId id="725" r:id="rId17"/>
    <p:sldId id="700" r:id="rId18"/>
    <p:sldId id="699" r:id="rId19"/>
    <p:sldId id="704" r:id="rId20"/>
  </p:sldIdLst>
  <p:sldSz cx="9144000" cy="6858000" type="screen4x3"/>
  <p:notesSz cx="6797675" cy="9928225"/>
  <p:embeddedFontLst>
    <p:embeddedFont>
      <p:font typeface="KoPub돋움체 Bold" pitchFamily="18" charset="-127"/>
      <p:regular r:id="rId23"/>
    </p:embeddedFont>
    <p:embeddedFont>
      <p:font typeface="맑은 고딕" pitchFamily="50" charset="-127"/>
      <p:regular r:id="rId24"/>
      <p:bold r:id="rId25"/>
    </p:embeddedFont>
    <p:embeddedFont>
      <p:font typeface="YGO550" charset="-127"/>
      <p:regular r:id="rId26"/>
    </p:embeddedFont>
    <p:embeddedFont>
      <p:font typeface="Tahoma" pitchFamily="34" charset="0"/>
      <p:regular r:id="rId27"/>
      <p:bold r:id="rId2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99"/>
    <a:srgbClr val="0099FF"/>
    <a:srgbClr val="33CCCC"/>
    <a:srgbClr val="66FF66"/>
    <a:srgbClr val="FF9933"/>
    <a:srgbClr val="FF9999"/>
    <a:srgbClr val="FF99FF"/>
    <a:srgbClr val="FFCCFF"/>
    <a:srgbClr val="4DD363"/>
    <a:srgbClr val="B9DE4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5307" autoAdjust="0"/>
    <p:restoredTop sz="93638" autoAdjust="0"/>
  </p:normalViewPr>
  <p:slideViewPr>
    <p:cSldViewPr>
      <p:cViewPr varScale="1">
        <p:scale>
          <a:sx n="86" d="100"/>
          <a:sy n="86" d="100"/>
        </p:scale>
        <p:origin x="-96" y="-282"/>
      </p:cViewPr>
      <p:guideLst>
        <p:guide orient="horz" pos="2160"/>
        <p:guide pos="2880"/>
        <p:guide pos="190"/>
        <p:guide pos="5575"/>
        <p:guide/>
        <p:guide pos="236"/>
        <p:guide pos="55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70" y="-78"/>
      </p:cViewPr>
      <p:guideLst>
        <p:guide orient="horz" pos="3128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44256;&#47161;&#54868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HIN1010\KIHASA2014\&#49688;&#49884;&#44284;&#51228;\&#50896;&#51109;_&#44397;&#48124;&#50672;&#44552;&#54788;&#54889;_082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HIN1010\KIHASA2014\&#49688;&#49884;&#44284;&#51228;\&#50896;&#51109;_&#44397;&#48124;&#50672;&#44552;&#54788;&#54889;_082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HIN1010\KIHASA2014\&#49688;&#49884;&#44284;&#51228;\&#50896;&#51109;_&#44397;&#48124;&#50672;&#44552;&#54788;&#54889;_0820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SHIN1010\KIHASA2014\&#49688;&#49884;&#44284;&#51228;\&#50896;&#51109;_&#44397;&#48124;&#50672;&#44552;&#54788;&#54889;_08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hasa\AppData\Local\KiHASAMessenger\temp\&#52488;&#44256;&#47161;&#45824;&#51025;(&#51064;&#44396;&#52628;&#44228;)_&#51228;&#44277;&#50857;(&#50641;&#49472;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4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____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clustered"/>
        <c:ser>
          <c:idx val="0"/>
          <c:order val="0"/>
          <c:tx>
            <c:strRef>
              <c:f>Sheet2!$A$3</c:f>
              <c:strCache>
                <c:ptCount val="1"/>
                <c:pt idx="0">
                  <c:v>고령화율 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dLblPos val="outEnd"/>
              <c:showVal val="1"/>
            </c:dLbl>
            <c:dLbl>
              <c:idx val="5"/>
              <c:layout/>
              <c:showVal val="1"/>
            </c:dLbl>
            <c:dLbl>
              <c:idx val="10"/>
              <c:layout/>
              <c:showVal val="1"/>
            </c:dLbl>
            <c:dLbl>
              <c:idx val="15"/>
              <c:layout/>
              <c:showVal val="1"/>
            </c:dLbl>
            <c:dLbl>
              <c:idx val="20"/>
              <c:layout/>
              <c:showVal val="1"/>
            </c:dLbl>
            <c:dLbl>
              <c:idx val="25"/>
              <c:layout/>
              <c:showVal val="1"/>
            </c:dLbl>
            <c:dLbl>
              <c:idx val="30"/>
              <c:layout/>
              <c:showVal val="1"/>
            </c:dLbl>
            <c:dLbl>
              <c:idx val="35"/>
              <c:layout/>
              <c:showVal val="1"/>
            </c:dLbl>
            <c:dLbl>
              <c:idx val="40"/>
              <c:layout/>
              <c:showVal val="1"/>
            </c:dLbl>
            <c:dLbl>
              <c:idx val="43"/>
              <c:layout>
                <c:manualLayout>
                  <c:x val="-1.4512370081434961E-2"/>
                  <c:y val="1.2121127283925807E-2"/>
                </c:manualLayout>
              </c:layout>
              <c:dLblPos val="outEnd"/>
              <c:showVal val="1"/>
            </c:dLbl>
            <c:delete val="1"/>
          </c:dLbls>
          <c:cat>
            <c:numRef>
              <c:f>Sheet2!$B$2:$AS$2</c:f>
              <c:numCache>
                <c:formatCode>General</c:formatCod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numCache>
            </c:numRef>
          </c:cat>
          <c:val>
            <c:numRef>
              <c:f>Sheet2!$B$3:$AS$3</c:f>
              <c:numCache>
                <c:formatCode>General</c:formatCode>
                <c:ptCount val="44"/>
                <c:pt idx="0">
                  <c:v>3.1</c:v>
                </c:pt>
                <c:pt idx="1">
                  <c:v>3.2</c:v>
                </c:pt>
                <c:pt idx="2">
                  <c:v>3.1</c:v>
                </c:pt>
                <c:pt idx="3">
                  <c:v>3.2</c:v>
                </c:pt>
                <c:pt idx="4">
                  <c:v>3.2</c:v>
                </c:pt>
                <c:pt idx="5">
                  <c:v>3.5</c:v>
                </c:pt>
                <c:pt idx="6">
                  <c:v>3.5</c:v>
                </c:pt>
                <c:pt idx="7">
                  <c:v>3.6</c:v>
                </c:pt>
                <c:pt idx="8">
                  <c:v>3.7</c:v>
                </c:pt>
                <c:pt idx="9">
                  <c:v>3.7</c:v>
                </c:pt>
                <c:pt idx="10">
                  <c:v>3.8</c:v>
                </c:pt>
                <c:pt idx="11">
                  <c:v>3.9</c:v>
                </c:pt>
                <c:pt idx="12">
                  <c:v>4</c:v>
                </c:pt>
                <c:pt idx="13">
                  <c:v>4</c:v>
                </c:pt>
                <c:pt idx="14">
                  <c:v>4.0999999999999996</c:v>
                </c:pt>
                <c:pt idx="15">
                  <c:v>4.3</c:v>
                </c:pt>
                <c:pt idx="16">
                  <c:v>4.4000000000000004</c:v>
                </c:pt>
                <c:pt idx="17">
                  <c:v>4.5</c:v>
                </c:pt>
                <c:pt idx="18">
                  <c:v>4.7</c:v>
                </c:pt>
                <c:pt idx="19">
                  <c:v>4.8</c:v>
                </c:pt>
                <c:pt idx="20">
                  <c:v>5.0999999999999996</c:v>
                </c:pt>
                <c:pt idx="21">
                  <c:v>5.2</c:v>
                </c:pt>
                <c:pt idx="22">
                  <c:v>5.4</c:v>
                </c:pt>
                <c:pt idx="23">
                  <c:v>5.5</c:v>
                </c:pt>
                <c:pt idx="24">
                  <c:v>5.7</c:v>
                </c:pt>
                <c:pt idx="25">
                  <c:v>5.9</c:v>
                </c:pt>
                <c:pt idx="26">
                  <c:v>6.1</c:v>
                </c:pt>
                <c:pt idx="27">
                  <c:v>6.4</c:v>
                </c:pt>
                <c:pt idx="28">
                  <c:v>6.6</c:v>
                </c:pt>
                <c:pt idx="29">
                  <c:v>6.9</c:v>
                </c:pt>
                <c:pt idx="30">
                  <c:v>7.2</c:v>
                </c:pt>
                <c:pt idx="31">
                  <c:v>7.6</c:v>
                </c:pt>
                <c:pt idx="32">
                  <c:v>7.9</c:v>
                </c:pt>
                <c:pt idx="33">
                  <c:v>8.3000000000000007</c:v>
                </c:pt>
                <c:pt idx="34">
                  <c:v>8.7000000000000011</c:v>
                </c:pt>
                <c:pt idx="35">
                  <c:v>9.1</c:v>
                </c:pt>
                <c:pt idx="36">
                  <c:v>9.5</c:v>
                </c:pt>
                <c:pt idx="37">
                  <c:v>9.9</c:v>
                </c:pt>
                <c:pt idx="38">
                  <c:v>10.3</c:v>
                </c:pt>
                <c:pt idx="39">
                  <c:v>10.7</c:v>
                </c:pt>
                <c:pt idx="40">
                  <c:v>11</c:v>
                </c:pt>
                <c:pt idx="41">
                  <c:v>11.4</c:v>
                </c:pt>
                <c:pt idx="42">
                  <c:v>11.8</c:v>
                </c:pt>
                <c:pt idx="43">
                  <c:v>12.2</c:v>
                </c:pt>
              </c:numCache>
            </c:numRef>
          </c:val>
        </c:ser>
        <c:gapWidth val="41"/>
        <c:axId val="202932224"/>
        <c:axId val="201731456"/>
      </c:barChart>
      <c:lineChart>
        <c:grouping val="standard"/>
        <c:ser>
          <c:idx val="1"/>
          <c:order val="1"/>
          <c:tx>
            <c:strRef>
              <c:f>Sheet2!$A$4</c:f>
              <c:strCache>
                <c:ptCount val="1"/>
                <c:pt idx="0">
                  <c:v>출산율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1637178178194764E-2"/>
                  <c:y val="-6.8932628165809404E-2"/>
                </c:manualLayout>
              </c:layout>
              <c:dLblPos val="r"/>
              <c:showVal val="1"/>
            </c:dLbl>
            <c:dLbl>
              <c:idx val="5"/>
              <c:layout/>
              <c:dLblPos val="t"/>
              <c:showVal val="1"/>
            </c:dLbl>
            <c:dLbl>
              <c:idx val="43"/>
              <c:layout/>
              <c:dLblPos val="t"/>
              <c:showVal val="1"/>
            </c:dLbl>
            <c:delete val="1"/>
          </c:dLbls>
          <c:cat>
            <c:numRef>
              <c:f>Sheet2!$B$2:$AS$2</c:f>
              <c:numCache>
                <c:formatCode>General</c:formatCod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numCache>
            </c:numRef>
          </c:cat>
          <c:val>
            <c:numRef>
              <c:f>Sheet2!$B$4:$AS$4</c:f>
              <c:numCache>
                <c:formatCode>General</c:formatCode>
                <c:ptCount val="44"/>
                <c:pt idx="0">
                  <c:v>4.53</c:v>
                </c:pt>
                <c:pt idx="1">
                  <c:v>4.54</c:v>
                </c:pt>
                <c:pt idx="2">
                  <c:v>4.1199999999999966</c:v>
                </c:pt>
                <c:pt idx="3">
                  <c:v>4.07</c:v>
                </c:pt>
                <c:pt idx="4">
                  <c:v>3.77</c:v>
                </c:pt>
                <c:pt idx="5">
                  <c:v>3.4299999999999997</c:v>
                </c:pt>
                <c:pt idx="6">
                  <c:v>3</c:v>
                </c:pt>
                <c:pt idx="7">
                  <c:v>2.9899999999999998</c:v>
                </c:pt>
                <c:pt idx="8">
                  <c:v>2.64</c:v>
                </c:pt>
                <c:pt idx="9">
                  <c:v>2.9</c:v>
                </c:pt>
                <c:pt idx="10">
                  <c:v>2.82</c:v>
                </c:pt>
                <c:pt idx="11">
                  <c:v>2.57</c:v>
                </c:pt>
                <c:pt idx="12">
                  <c:v>2.3899999999999997</c:v>
                </c:pt>
                <c:pt idx="13">
                  <c:v>2.06</c:v>
                </c:pt>
                <c:pt idx="14">
                  <c:v>1.7400000000000007</c:v>
                </c:pt>
                <c:pt idx="15">
                  <c:v>1.6600000000000001</c:v>
                </c:pt>
                <c:pt idx="16">
                  <c:v>1.58</c:v>
                </c:pt>
                <c:pt idx="17">
                  <c:v>1.53</c:v>
                </c:pt>
                <c:pt idx="18">
                  <c:v>1.55</c:v>
                </c:pt>
                <c:pt idx="19">
                  <c:v>1.56</c:v>
                </c:pt>
                <c:pt idx="20">
                  <c:v>1.57</c:v>
                </c:pt>
                <c:pt idx="21">
                  <c:v>1.7100000000000006</c:v>
                </c:pt>
                <c:pt idx="22">
                  <c:v>1.7600000000000007</c:v>
                </c:pt>
                <c:pt idx="23">
                  <c:v>1.6500000000000001</c:v>
                </c:pt>
                <c:pt idx="24">
                  <c:v>1.6600000000000001</c:v>
                </c:pt>
                <c:pt idx="25">
                  <c:v>1.6300000000000001</c:v>
                </c:pt>
                <c:pt idx="26">
                  <c:v>1.57</c:v>
                </c:pt>
                <c:pt idx="27">
                  <c:v>1.52</c:v>
                </c:pt>
                <c:pt idx="28">
                  <c:v>1.45</c:v>
                </c:pt>
                <c:pt idx="29">
                  <c:v>1.41</c:v>
                </c:pt>
                <c:pt idx="30">
                  <c:v>1.47</c:v>
                </c:pt>
                <c:pt idx="31">
                  <c:v>1.3</c:v>
                </c:pt>
                <c:pt idx="32">
                  <c:v>1.1700000000000013</c:v>
                </c:pt>
                <c:pt idx="33">
                  <c:v>1.1800000000000013</c:v>
                </c:pt>
                <c:pt idx="34">
                  <c:v>1.1499999999999986</c:v>
                </c:pt>
                <c:pt idx="35">
                  <c:v>1.08</c:v>
                </c:pt>
                <c:pt idx="36">
                  <c:v>1.1200000000000001</c:v>
                </c:pt>
                <c:pt idx="37">
                  <c:v>1.25</c:v>
                </c:pt>
                <c:pt idx="38">
                  <c:v>1.1900000000000013</c:v>
                </c:pt>
                <c:pt idx="39">
                  <c:v>1.1499999999999986</c:v>
                </c:pt>
                <c:pt idx="40">
                  <c:v>1.23</c:v>
                </c:pt>
                <c:pt idx="41">
                  <c:v>1.24</c:v>
                </c:pt>
                <c:pt idx="42">
                  <c:v>1.3</c:v>
                </c:pt>
                <c:pt idx="43">
                  <c:v>1.1900000000000013</c:v>
                </c:pt>
              </c:numCache>
            </c:numRef>
          </c:val>
        </c:ser>
        <c:marker val="1"/>
        <c:axId val="201262592"/>
        <c:axId val="201729152"/>
      </c:lineChart>
      <c:catAx>
        <c:axId val="2012625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ko-KR"/>
          </a:p>
        </c:txPr>
        <c:crossAx val="201729152"/>
        <c:crosses val="autoZero"/>
        <c:auto val="1"/>
        <c:lblAlgn val="ctr"/>
        <c:lblOffset val="100"/>
        <c:tickLblSkip val="5"/>
      </c:catAx>
      <c:valAx>
        <c:axId val="20172915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ko-KR"/>
          </a:p>
        </c:txPr>
        <c:crossAx val="201262592"/>
        <c:crosses val="autoZero"/>
        <c:crossBetween val="between"/>
      </c:valAx>
      <c:valAx>
        <c:axId val="201731456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ko-KR"/>
          </a:p>
        </c:txPr>
        <c:crossAx val="202932224"/>
        <c:crosses val="max"/>
        <c:crossBetween val="between"/>
      </c:valAx>
      <c:catAx>
        <c:axId val="202932224"/>
        <c:scaling>
          <c:orientation val="minMax"/>
        </c:scaling>
        <c:delete val="1"/>
        <c:axPos val="b"/>
        <c:numFmt formatCode="General" sourceLinked="1"/>
        <c:tickLblPos val="none"/>
        <c:crossAx val="201731456"/>
        <c:crosses val="autoZero"/>
        <c:auto val="1"/>
        <c:lblAlgn val="ctr"/>
        <c:lblOffset val="100"/>
      </c:catAx>
    </c:plotArea>
    <c:plotVisOnly val="1"/>
    <c:dispBlanksAs val="gap"/>
  </c:chart>
  <c:txPr>
    <a:bodyPr/>
    <a:lstStyle/>
    <a:p>
      <a:pPr>
        <a:defRPr lang="ko-KR" altLang="en-US" sz="16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1인당 진료비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Pos val="outEnd"/>
            <c:showVal val="1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1545</c:v>
                </c:pt>
                <c:pt idx="1">
                  <c:v>1815</c:v>
                </c:pt>
                <c:pt idx="2">
                  <c:v>2070</c:v>
                </c:pt>
                <c:pt idx="3">
                  <c:v>2281</c:v>
                </c:pt>
                <c:pt idx="4">
                  <c:v>2495</c:v>
                </c:pt>
                <c:pt idx="5">
                  <c:v>2769</c:v>
                </c:pt>
                <c:pt idx="6">
                  <c:v>2862</c:v>
                </c:pt>
                <c:pt idx="7">
                  <c:v>2933</c:v>
                </c:pt>
              </c:numCache>
            </c:numRef>
          </c:val>
        </c:ser>
        <c:gapWidth val="53"/>
        <c:axId val="208553856"/>
        <c:axId val="208555392"/>
      </c:barChart>
      <c:catAx>
        <c:axId val="208553856"/>
        <c:scaling>
          <c:orientation val="minMax"/>
        </c:scaling>
        <c:axPos val="b"/>
        <c:numFmt formatCode="General" sourceLinked="1"/>
        <c:tickLblPos val="nextTo"/>
        <c:crossAx val="208555392"/>
        <c:crosses val="autoZero"/>
        <c:auto val="1"/>
        <c:lblAlgn val="ctr"/>
        <c:lblOffset val="100"/>
      </c:catAx>
      <c:valAx>
        <c:axId val="208555392"/>
        <c:scaling>
          <c:orientation val="minMax"/>
        </c:scaling>
        <c:axPos val="l"/>
        <c:numFmt formatCode="General" sourceLinked="1"/>
        <c:tickLblPos val="nextTo"/>
        <c:crossAx val="208553856"/>
        <c:crosses val="autoZero"/>
        <c:crossBetween val="between"/>
      </c:valAx>
    </c:plotArea>
    <c:plotVisOnly val="1"/>
  </c:chart>
  <c:txPr>
    <a:bodyPr/>
    <a:lstStyle/>
    <a:p>
      <a:pPr>
        <a:defRPr sz="105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8.4262204724409442E-2"/>
          <c:y val="7.9189431671401522E-2"/>
          <c:w val="0.88079113069806381"/>
          <c:h val="0.78516103721621555"/>
        </c:manualLayout>
      </c:layout>
      <c:barChart>
        <c:barDir val="col"/>
        <c:grouping val="clustered"/>
        <c:ser>
          <c:idx val="9"/>
          <c:order val="0"/>
          <c:tx>
            <c:v>인구수 대비 국민연금 노령연금수급자수(60세 이상)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'노령연금 수급현황'!$B$4:$B$24</c:f>
              <c:strCache>
                <c:ptCount val="21"/>
                <c:pt idx="0">
                  <c:v>60세</c:v>
                </c:pt>
                <c:pt idx="1">
                  <c:v>61세</c:v>
                </c:pt>
                <c:pt idx="2">
                  <c:v>62세</c:v>
                </c:pt>
                <c:pt idx="3">
                  <c:v>63세</c:v>
                </c:pt>
                <c:pt idx="4">
                  <c:v>64세</c:v>
                </c:pt>
                <c:pt idx="5">
                  <c:v>65세</c:v>
                </c:pt>
                <c:pt idx="6">
                  <c:v>66세</c:v>
                </c:pt>
                <c:pt idx="7">
                  <c:v>67세</c:v>
                </c:pt>
                <c:pt idx="8">
                  <c:v>68세</c:v>
                </c:pt>
                <c:pt idx="9">
                  <c:v>69세</c:v>
                </c:pt>
                <c:pt idx="10">
                  <c:v>70세</c:v>
                </c:pt>
                <c:pt idx="11">
                  <c:v>71세</c:v>
                </c:pt>
                <c:pt idx="12">
                  <c:v>72세</c:v>
                </c:pt>
                <c:pt idx="13">
                  <c:v>73세</c:v>
                </c:pt>
                <c:pt idx="14">
                  <c:v>74세</c:v>
                </c:pt>
                <c:pt idx="15">
                  <c:v>75세</c:v>
                </c:pt>
                <c:pt idx="16">
                  <c:v>76세</c:v>
                </c:pt>
                <c:pt idx="17">
                  <c:v>77세</c:v>
                </c:pt>
                <c:pt idx="18">
                  <c:v>78세</c:v>
                </c:pt>
                <c:pt idx="19">
                  <c:v>79세</c:v>
                </c:pt>
                <c:pt idx="20">
                  <c:v>80세 ~</c:v>
                </c:pt>
              </c:strCache>
            </c:strRef>
          </c:cat>
          <c:val>
            <c:numRef>
              <c:f>'노령연금 수급현황'!$E$4:$E$24</c:f>
              <c:numCache>
                <c:formatCode>0.0%</c:formatCode>
                <c:ptCount val="21"/>
                <c:pt idx="0">
                  <c:v>0.20228471393686651</c:v>
                </c:pt>
                <c:pt idx="1">
                  <c:v>0.46727920644100879</c:v>
                </c:pt>
                <c:pt idx="2">
                  <c:v>0.36852281760465427</c:v>
                </c:pt>
                <c:pt idx="3">
                  <c:v>0.40675257541951532</c:v>
                </c:pt>
                <c:pt idx="4">
                  <c:v>0.43551291577429235</c:v>
                </c:pt>
                <c:pt idx="5">
                  <c:v>0.50463139166957716</c:v>
                </c:pt>
                <c:pt idx="6">
                  <c:v>0.52437286237222258</c:v>
                </c:pt>
                <c:pt idx="7">
                  <c:v>0.44925046845721422</c:v>
                </c:pt>
                <c:pt idx="8">
                  <c:v>0.42555795701452148</c:v>
                </c:pt>
                <c:pt idx="9">
                  <c:v>0.43883349477308858</c:v>
                </c:pt>
                <c:pt idx="10">
                  <c:v>0.39508959290963791</c:v>
                </c:pt>
                <c:pt idx="11">
                  <c:v>0.45919694948817175</c:v>
                </c:pt>
                <c:pt idx="12">
                  <c:v>0.37416365415726338</c:v>
                </c:pt>
                <c:pt idx="13">
                  <c:v>0.32922362136606675</c:v>
                </c:pt>
                <c:pt idx="14">
                  <c:v>0.27691574465907332</c:v>
                </c:pt>
                <c:pt idx="15">
                  <c:v>0.18103829274058444</c:v>
                </c:pt>
                <c:pt idx="16">
                  <c:v>0.17831000218671594</c:v>
                </c:pt>
                <c:pt idx="17">
                  <c:v>0.17556995708840467</c:v>
                </c:pt>
                <c:pt idx="18">
                  <c:v>0.16446773512922375</c:v>
                </c:pt>
                <c:pt idx="19">
                  <c:v>0.1265618247750033</c:v>
                </c:pt>
                <c:pt idx="20">
                  <c:v>4.0345363907622597E-2</c:v>
                </c:pt>
              </c:numCache>
            </c:numRef>
          </c:val>
        </c:ser>
        <c:gapWidth val="95"/>
        <c:axId val="216685184"/>
        <c:axId val="216784256"/>
      </c:barChart>
      <c:catAx>
        <c:axId val="2166851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00"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6784256"/>
        <c:crosses val="autoZero"/>
        <c:auto val="1"/>
        <c:lblAlgn val="ctr"/>
        <c:lblOffset val="100"/>
        <c:tickMarkSkip val="1"/>
      </c:catAx>
      <c:valAx>
        <c:axId val="216784256"/>
        <c:scaling>
          <c:orientation val="minMax"/>
        </c:scaling>
        <c:axPos val="l"/>
        <c:majorGridlines>
          <c:spPr>
            <a:ln w="0">
              <a:solidFill>
                <a:schemeClr val="bg1"/>
              </a:solidFill>
              <a:prstDash val="sysDot"/>
            </a:ln>
          </c:spPr>
        </c:majorGridlines>
        <c:numFmt formatCode="0%" sourceLinked="0"/>
        <c:majorTickMark val="none"/>
        <c:tickLblPos val="nextTo"/>
        <c:txPr>
          <a:bodyPr/>
          <a:lstStyle/>
          <a:p>
            <a:pPr>
              <a:defRPr sz="1000" b="1" baseline="0"/>
            </a:pPr>
            <a:endParaRPr lang="ko-KR"/>
          </a:p>
        </c:txPr>
        <c:crossAx val="216685184"/>
        <c:crossesAt val="1"/>
        <c:crossBetween val="between"/>
      </c:valAx>
      <c:spPr>
        <a:noFill/>
        <a:ln>
          <a:noFill/>
        </a:ln>
      </c:spPr>
    </c:plotArea>
    <c:plotVisOnly val="1"/>
    <c:dispBlanksAs val="zero"/>
  </c:chart>
  <c:spPr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6.2880279169649334E-2"/>
          <c:y val="8.2919566542119044E-2"/>
          <c:w val="0.88951085659747164"/>
          <c:h val="0.82008486144742543"/>
        </c:manualLayout>
      </c:layout>
      <c:scatterChart>
        <c:scatterStyle val="smoothMarker"/>
        <c:ser>
          <c:idx val="3"/>
          <c:order val="0"/>
          <c:tx>
            <c:v>국민연금 노령연금수급률</c:v>
          </c:tx>
          <c:spPr>
            <a:ln w="57150"/>
          </c:spPr>
          <c:marker>
            <c:symbol val="none"/>
          </c:marker>
          <c:xVal>
            <c:numRef>
              <c:f>'노령연금 전망'!$C$6:$C$41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xVal>
          <c:yVal>
            <c:numRef>
              <c:f>'노령연금 전망'!$D$6:$D$41</c:f>
              <c:numCache>
                <c:formatCode>0.0%</c:formatCode>
                <c:ptCount val="36"/>
                <c:pt idx="0">
                  <c:v>0.31054265200000031</c:v>
                </c:pt>
                <c:pt idx="1">
                  <c:v>0.31714245180000061</c:v>
                </c:pt>
                <c:pt idx="2">
                  <c:v>0.32374225160000031</c:v>
                </c:pt>
                <c:pt idx="3">
                  <c:v>0.33034205140000072</c:v>
                </c:pt>
                <c:pt idx="4">
                  <c:v>0.33694185120000097</c:v>
                </c:pt>
                <c:pt idx="5">
                  <c:v>0.343541651</c:v>
                </c:pt>
                <c:pt idx="6">
                  <c:v>0.34852456405124105</c:v>
                </c:pt>
                <c:pt idx="7">
                  <c:v>0.35350747710248104</c:v>
                </c:pt>
                <c:pt idx="8">
                  <c:v>0.35849039015371997</c:v>
                </c:pt>
                <c:pt idx="9">
                  <c:v>0.3634733032049613</c:v>
                </c:pt>
                <c:pt idx="10">
                  <c:v>0.36845621625620067</c:v>
                </c:pt>
                <c:pt idx="11">
                  <c:v>0.37661594543616</c:v>
                </c:pt>
                <c:pt idx="12">
                  <c:v>0.38477567461612</c:v>
                </c:pt>
                <c:pt idx="13">
                  <c:v>0.39293540379608038</c:v>
                </c:pt>
                <c:pt idx="14">
                  <c:v>0.40109513297603927</c:v>
                </c:pt>
                <c:pt idx="15">
                  <c:v>0.40925486215600032</c:v>
                </c:pt>
                <c:pt idx="16">
                  <c:v>0.42207481285500098</c:v>
                </c:pt>
                <c:pt idx="17">
                  <c:v>0.43489476355400147</c:v>
                </c:pt>
                <c:pt idx="18">
                  <c:v>0.44771471425299997</c:v>
                </c:pt>
                <c:pt idx="19">
                  <c:v>0.46053466495199996</c:v>
                </c:pt>
                <c:pt idx="20">
                  <c:v>0.47335461565100068</c:v>
                </c:pt>
                <c:pt idx="21">
                  <c:v>0.48753461485390032</c:v>
                </c:pt>
                <c:pt idx="22">
                  <c:v>0.50171461405680062</c:v>
                </c:pt>
                <c:pt idx="23">
                  <c:v>0.51589461325970243</c:v>
                </c:pt>
                <c:pt idx="24">
                  <c:v>0.53007461246260146</c:v>
                </c:pt>
                <c:pt idx="25">
                  <c:v>0.54425461166550171</c:v>
                </c:pt>
                <c:pt idx="26">
                  <c:v>0.55865677576543959</c:v>
                </c:pt>
                <c:pt idx="27">
                  <c:v>0.57305893986538003</c:v>
                </c:pt>
                <c:pt idx="28">
                  <c:v>0.58746110396531825</c:v>
                </c:pt>
                <c:pt idx="29">
                  <c:v>0.60186326806525958</c:v>
                </c:pt>
                <c:pt idx="30">
                  <c:v>0.61626543216520147</c:v>
                </c:pt>
                <c:pt idx="31">
                  <c:v>0.62984539206096135</c:v>
                </c:pt>
                <c:pt idx="32">
                  <c:v>0.64342535195672002</c:v>
                </c:pt>
                <c:pt idx="33">
                  <c:v>0.65700531185248134</c:v>
                </c:pt>
                <c:pt idx="34">
                  <c:v>0.67058527174824001</c:v>
                </c:pt>
                <c:pt idx="35">
                  <c:v>0.68416523164400134</c:v>
                </c:pt>
              </c:numCache>
            </c:numRef>
          </c:yVal>
          <c:smooth val="1"/>
        </c:ser>
        <c:axId val="217292800"/>
        <c:axId val="218465024"/>
      </c:scatterChart>
      <c:valAx>
        <c:axId val="217292800"/>
        <c:scaling>
          <c:orientation val="minMax"/>
          <c:max val="2050"/>
          <c:min val="2015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8465024"/>
        <c:crosses val="autoZero"/>
        <c:crossBetween val="midCat"/>
      </c:valAx>
      <c:valAx>
        <c:axId val="218465024"/>
        <c:scaling>
          <c:orientation val="minMax"/>
          <c:max val="0.70000000000000062"/>
          <c:min val="0"/>
        </c:scaling>
        <c:axPos val="l"/>
        <c:majorGridlines>
          <c:spPr>
            <a:ln>
              <a:solidFill>
                <a:schemeClr val="bg1">
                  <a:lumMod val="95000"/>
                </a:schemeClr>
              </a:solidFill>
              <a:prstDash val="sysDash"/>
            </a:ln>
          </c:spPr>
        </c:majorGridlines>
        <c:numFmt formatCode="0%" sourceLinked="0"/>
        <c:majorTickMark val="none"/>
        <c:tickLblPos val="nextTo"/>
        <c:txPr>
          <a:bodyPr/>
          <a:lstStyle/>
          <a:p>
            <a:pPr>
              <a:defRPr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7292800"/>
        <c:crosses val="autoZero"/>
        <c:crossBetween val="midCat"/>
        <c:majorUnit val="0.1"/>
      </c:valAx>
    </c:plotArea>
    <c:plotVisOnly val="1"/>
    <c:dispBlanksAs val="gap"/>
  </c:chart>
  <c:spPr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6.2843044619422569E-2"/>
          <c:y val="2.7785922944619852E-2"/>
          <c:w val="0.89498280839895017"/>
          <c:h val="0.89092524628620062"/>
        </c:manualLayout>
      </c:layout>
      <c:barChart>
        <c:barDir val="col"/>
        <c:grouping val="clustered"/>
        <c:ser>
          <c:idx val="0"/>
          <c:order val="0"/>
          <c:tx>
            <c:v>납부예외자 포함</c:v>
          </c:tx>
          <c:spPr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050">
                    <a:latin typeface="KoPub돋움체 Bold" pitchFamily="18" charset="-127"/>
                    <a:ea typeface="KoPub돋움체 Bold" pitchFamily="18" charset="-127"/>
                  </a:defRPr>
                </a:pPr>
                <a:endParaRPr lang="ko-KR"/>
              </a:p>
            </c:txPr>
            <c:dLblPos val="outEnd"/>
            <c:showVal val="1"/>
          </c:dLbls>
          <c:cat>
            <c:strRef>
              <c:f>가입현황!$B$5:$B$13</c:f>
              <c:strCache>
                <c:ptCount val="9"/>
                <c:pt idx="0">
                  <c:v>18~19</c:v>
                </c:pt>
                <c:pt idx="1">
                  <c:v>20~24</c:v>
                </c:pt>
                <c:pt idx="2">
                  <c:v>25~29</c:v>
                </c:pt>
                <c:pt idx="3">
                  <c:v>30~34</c:v>
                </c:pt>
                <c:pt idx="4">
                  <c:v>35~39</c:v>
                </c:pt>
                <c:pt idx="5">
                  <c:v>40~44</c:v>
                </c:pt>
                <c:pt idx="6">
                  <c:v>45~49</c:v>
                </c:pt>
                <c:pt idx="7">
                  <c:v>50~54</c:v>
                </c:pt>
                <c:pt idx="8">
                  <c:v>55~59</c:v>
                </c:pt>
              </c:strCache>
            </c:strRef>
          </c:cat>
          <c:val>
            <c:numRef>
              <c:f>가입현황!$F$5:$F$13</c:f>
              <c:numCache>
                <c:formatCode>0.0%</c:formatCode>
                <c:ptCount val="9"/>
                <c:pt idx="0">
                  <c:v>9.9559714368837565E-2</c:v>
                </c:pt>
                <c:pt idx="1">
                  <c:v>0.32103066405446018</c:v>
                </c:pt>
                <c:pt idx="2">
                  <c:v>0.67156531457576363</c:v>
                </c:pt>
                <c:pt idx="3">
                  <c:v>0.74512210487418495</c:v>
                </c:pt>
                <c:pt idx="4">
                  <c:v>0.6857702084876407</c:v>
                </c:pt>
                <c:pt idx="5">
                  <c:v>0.71654710431264046</c:v>
                </c:pt>
                <c:pt idx="6">
                  <c:v>0.71160719601943057</c:v>
                </c:pt>
                <c:pt idx="7">
                  <c:v>0.70709396572239058</c:v>
                </c:pt>
                <c:pt idx="8">
                  <c:v>0.68752133437556173</c:v>
                </c:pt>
              </c:numCache>
            </c:numRef>
          </c:val>
        </c:ser>
        <c:ser>
          <c:idx val="9"/>
          <c:order val="1"/>
          <c:tx>
            <c:v>납부예외자 제외</c:v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latin typeface="KoPub돋움체 Bold" pitchFamily="18" charset="-127"/>
                    <a:ea typeface="KoPub돋움체 Bold" pitchFamily="18" charset="-127"/>
                  </a:defRPr>
                </a:pPr>
                <a:endParaRPr lang="ko-KR"/>
              </a:p>
            </c:txPr>
            <c:dLblPos val="outEnd"/>
            <c:showVal val="1"/>
          </c:dLbls>
          <c:cat>
            <c:strRef>
              <c:f>가입현황!$B$5:$B$13</c:f>
              <c:strCache>
                <c:ptCount val="9"/>
                <c:pt idx="0">
                  <c:v>18~19</c:v>
                </c:pt>
                <c:pt idx="1">
                  <c:v>20~24</c:v>
                </c:pt>
                <c:pt idx="2">
                  <c:v>25~29</c:v>
                </c:pt>
                <c:pt idx="3">
                  <c:v>30~34</c:v>
                </c:pt>
                <c:pt idx="4">
                  <c:v>35~39</c:v>
                </c:pt>
                <c:pt idx="5">
                  <c:v>40~44</c:v>
                </c:pt>
                <c:pt idx="6">
                  <c:v>45~49</c:v>
                </c:pt>
                <c:pt idx="7">
                  <c:v>50~54</c:v>
                </c:pt>
                <c:pt idx="8">
                  <c:v>55~59</c:v>
                </c:pt>
              </c:strCache>
            </c:strRef>
          </c:cat>
          <c:val>
            <c:numRef>
              <c:f>가입현황!$G$5:$G$13</c:f>
              <c:numCache>
                <c:formatCode>0.0%</c:formatCode>
                <c:ptCount val="9"/>
                <c:pt idx="0">
                  <c:v>7.1126220975282373E-2</c:v>
                </c:pt>
                <c:pt idx="1">
                  <c:v>0.19609611284554271</c:v>
                </c:pt>
                <c:pt idx="2">
                  <c:v>0.47822369858613673</c:v>
                </c:pt>
                <c:pt idx="3">
                  <c:v>0.55708278987861692</c:v>
                </c:pt>
                <c:pt idx="4">
                  <c:v>0.54525747795275159</c:v>
                </c:pt>
                <c:pt idx="5">
                  <c:v>0.57848543806271568</c:v>
                </c:pt>
                <c:pt idx="6">
                  <c:v>0.5840227039721082</c:v>
                </c:pt>
                <c:pt idx="7">
                  <c:v>0.57938466415148293</c:v>
                </c:pt>
                <c:pt idx="8">
                  <c:v>0.54856158337928429</c:v>
                </c:pt>
              </c:numCache>
            </c:numRef>
          </c:val>
        </c:ser>
        <c:axId val="219017984"/>
        <c:axId val="219020672"/>
      </c:barChart>
      <c:catAx>
        <c:axId val="2190179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9020672"/>
        <c:crosses val="autoZero"/>
        <c:auto val="1"/>
        <c:lblAlgn val="ctr"/>
        <c:lblOffset val="100"/>
        <c:tickMarkSkip val="1"/>
      </c:catAx>
      <c:valAx>
        <c:axId val="219020672"/>
        <c:scaling>
          <c:orientation val="minMax"/>
          <c:max val="0.8"/>
        </c:scaling>
        <c:axPos val="l"/>
        <c:majorGridlines>
          <c:spPr>
            <a:ln w="0">
              <a:solidFill>
                <a:schemeClr val="bg1"/>
              </a:solidFill>
              <a:prstDash val="sysDot"/>
            </a:ln>
          </c:spPr>
        </c:majorGridlines>
        <c:numFmt formatCode="0%" sourceLinked="0"/>
        <c:majorTickMark val="none"/>
        <c:tickLblPos val="nextTo"/>
        <c:txPr>
          <a:bodyPr/>
          <a:lstStyle/>
          <a:p>
            <a:pPr>
              <a:defRPr sz="1000" b="1" baseline="0"/>
            </a:pPr>
            <a:endParaRPr lang="ko-KR"/>
          </a:p>
        </c:txPr>
        <c:crossAx val="219017984"/>
        <c:crossesAt val="1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7.7825853018372679E-2"/>
          <c:y val="6.6830896877458301E-2"/>
          <c:w val="0.17707414698162741"/>
          <c:h val="0.16533688726746582"/>
        </c:manualLayout>
      </c:layout>
      <c:txPr>
        <a:bodyPr/>
        <a:lstStyle/>
        <a:p>
          <a:pPr>
            <a:defRPr sz="1050">
              <a:latin typeface="KoPub돋움체 Bold" pitchFamily="18" charset="-127"/>
              <a:ea typeface="KoPub돋움체 Bold" pitchFamily="18" charset="-127"/>
            </a:defRPr>
          </a:pPr>
          <a:endParaRPr lang="ko-KR"/>
        </a:p>
      </c:txPr>
    </c:legend>
    <c:plotVisOnly val="1"/>
    <c:dispBlanksAs val="zero"/>
  </c:chart>
  <c:spPr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5.3410582199952282E-2"/>
          <c:y val="0.11155917750445001"/>
          <c:w val="0.88951085659747164"/>
          <c:h val="0.79144525048509873"/>
        </c:manualLayout>
      </c:layout>
      <c:scatterChart>
        <c:scatterStyle val="smoothMarker"/>
        <c:ser>
          <c:idx val="3"/>
          <c:order val="0"/>
          <c:tx>
            <c:v>국민연금 노령연금수급률</c:v>
          </c:tx>
          <c:spPr>
            <a:ln w="57150"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</a:ln>
          </c:spPr>
          <c:marker>
            <c:symbol val="none"/>
          </c:marker>
          <c:xVal>
            <c:numRef>
              <c:f>'노령연금 전망'!$C$6:$C$41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xVal>
          <c:yVal>
            <c:numRef>
              <c:f>'노령연금 전망'!$D$6:$D$41</c:f>
              <c:numCache>
                <c:formatCode>0_ </c:formatCode>
                <c:ptCount val="36"/>
                <c:pt idx="0">
                  <c:v>40.673515129590612</c:v>
                </c:pt>
                <c:pt idx="1">
                  <c:v>41.795877932576396</c:v>
                </c:pt>
                <c:pt idx="2">
                  <c:v>42.918240735562044</c:v>
                </c:pt>
                <c:pt idx="3">
                  <c:v>44.040603538547771</c:v>
                </c:pt>
                <c:pt idx="4">
                  <c:v>45.162966341533512</c:v>
                </c:pt>
                <c:pt idx="5">
                  <c:v>46.285329144519288</c:v>
                </c:pt>
                <c:pt idx="6">
                  <c:v>46.756678656327345</c:v>
                </c:pt>
                <c:pt idx="7">
                  <c:v>47.228028168135559</c:v>
                </c:pt>
                <c:pt idx="8">
                  <c:v>47.699377679943645</c:v>
                </c:pt>
                <c:pt idx="9">
                  <c:v>48.170727191751787</c:v>
                </c:pt>
                <c:pt idx="10">
                  <c:v>48.642076703559994</c:v>
                </c:pt>
                <c:pt idx="11">
                  <c:v>49.283561949228506</c:v>
                </c:pt>
                <c:pt idx="12">
                  <c:v>49.92504719489709</c:v>
                </c:pt>
                <c:pt idx="13">
                  <c:v>50.566532440565737</c:v>
                </c:pt>
                <c:pt idx="14">
                  <c:v>51.208017686234243</c:v>
                </c:pt>
                <c:pt idx="15">
                  <c:v>51.849502931902833</c:v>
                </c:pt>
                <c:pt idx="16">
                  <c:v>52.382343117922275</c:v>
                </c:pt>
                <c:pt idx="17">
                  <c:v>52.915183303941738</c:v>
                </c:pt>
                <c:pt idx="18">
                  <c:v>53.448023489961194</c:v>
                </c:pt>
                <c:pt idx="19">
                  <c:v>53.980863675980558</c:v>
                </c:pt>
                <c:pt idx="20">
                  <c:v>54.513703862000099</c:v>
                </c:pt>
                <c:pt idx="21">
                  <c:v>55.178025894826213</c:v>
                </c:pt>
                <c:pt idx="22">
                  <c:v>55.84234792765227</c:v>
                </c:pt>
                <c:pt idx="23">
                  <c:v>56.50666996047844</c:v>
                </c:pt>
                <c:pt idx="24">
                  <c:v>57.170991993304554</c:v>
                </c:pt>
                <c:pt idx="25">
                  <c:v>57.835314026130661</c:v>
                </c:pt>
                <c:pt idx="26">
                  <c:v>58.462090896195363</c:v>
                </c:pt>
                <c:pt idx="27">
                  <c:v>59.088867766259995</c:v>
                </c:pt>
                <c:pt idx="28">
                  <c:v>59.715644636324654</c:v>
                </c:pt>
                <c:pt idx="29">
                  <c:v>60.342421506389279</c:v>
                </c:pt>
                <c:pt idx="30">
                  <c:v>60.969198376454074</c:v>
                </c:pt>
                <c:pt idx="31">
                  <c:v>61.449638521302745</c:v>
                </c:pt>
                <c:pt idx="32">
                  <c:v>61.930078666151523</c:v>
                </c:pt>
                <c:pt idx="33">
                  <c:v>62.41051881100028</c:v>
                </c:pt>
                <c:pt idx="34">
                  <c:v>62.890958955849037</c:v>
                </c:pt>
                <c:pt idx="35">
                  <c:v>63.371399100697744</c:v>
                </c:pt>
              </c:numCache>
            </c:numRef>
          </c:yVal>
          <c:smooth val="1"/>
        </c:ser>
        <c:axId val="219148672"/>
        <c:axId val="219150208"/>
      </c:scatterChart>
      <c:valAx>
        <c:axId val="219148672"/>
        <c:scaling>
          <c:orientation val="minMax"/>
          <c:max val="2050"/>
          <c:min val="2015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50"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9150208"/>
        <c:crosses val="autoZero"/>
        <c:crossBetween val="midCat"/>
      </c:valAx>
      <c:valAx>
        <c:axId val="219150208"/>
        <c:scaling>
          <c:orientation val="minMax"/>
        </c:scaling>
        <c:axPos val="l"/>
        <c:majorGridlines>
          <c:spPr>
            <a:ln>
              <a:solidFill>
                <a:schemeClr val="bg1">
                  <a:lumMod val="95000"/>
                </a:schemeClr>
              </a:solidFill>
              <a:prstDash val="sysDash"/>
            </a:ln>
          </c:spPr>
        </c:majorGridlines>
        <c:numFmt formatCode="#,##0;[Red]\-#,##0" sourceLinked="0"/>
        <c:majorTickMark val="none"/>
        <c:tickLblPos val="nextTo"/>
        <c:txPr>
          <a:bodyPr/>
          <a:lstStyle/>
          <a:p>
            <a:pPr>
              <a:defRPr>
                <a:latin typeface="KoPub돋움체 Bold" pitchFamily="18" charset="-127"/>
                <a:ea typeface="KoPub돋움체 Bold" pitchFamily="18" charset="-127"/>
              </a:defRPr>
            </a:pPr>
            <a:endParaRPr lang="ko-KR"/>
          </a:p>
        </c:txPr>
        <c:crossAx val="219148672"/>
        <c:crosses val="autoZero"/>
        <c:crossBetween val="midCat"/>
      </c:valAx>
    </c:plotArea>
    <c:plotVisOnly val="1"/>
    <c:dispBlanksAs val="gap"/>
  </c:chart>
  <c:spPr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유소년인구</c:v>
                </c:pt>
              </c:strCache>
            </c:strRef>
          </c:tx>
          <c:cat>
            <c:numRef>
              <c:f>Sheet1!$B$1:$CN$1</c:f>
              <c:numCache>
                <c:formatCode>0_);[Red]\(0\)</c:formatCode>
                <c:ptCount val="9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  <c:pt idx="51">
                  <c:v>2061</c:v>
                </c:pt>
                <c:pt idx="52">
                  <c:v>2062</c:v>
                </c:pt>
                <c:pt idx="53">
                  <c:v>2063</c:v>
                </c:pt>
                <c:pt idx="54">
                  <c:v>2064</c:v>
                </c:pt>
                <c:pt idx="55">
                  <c:v>2065</c:v>
                </c:pt>
                <c:pt idx="56">
                  <c:v>2066</c:v>
                </c:pt>
                <c:pt idx="57">
                  <c:v>2067</c:v>
                </c:pt>
                <c:pt idx="58">
                  <c:v>2068</c:v>
                </c:pt>
                <c:pt idx="59">
                  <c:v>2069</c:v>
                </c:pt>
                <c:pt idx="60">
                  <c:v>2070</c:v>
                </c:pt>
                <c:pt idx="61">
                  <c:v>2071</c:v>
                </c:pt>
                <c:pt idx="62">
                  <c:v>2072</c:v>
                </c:pt>
                <c:pt idx="63">
                  <c:v>2073</c:v>
                </c:pt>
                <c:pt idx="64">
                  <c:v>2074</c:v>
                </c:pt>
                <c:pt idx="65">
                  <c:v>2075</c:v>
                </c:pt>
                <c:pt idx="66">
                  <c:v>2076</c:v>
                </c:pt>
                <c:pt idx="67">
                  <c:v>2077</c:v>
                </c:pt>
                <c:pt idx="68">
                  <c:v>2078</c:v>
                </c:pt>
                <c:pt idx="69">
                  <c:v>2079</c:v>
                </c:pt>
                <c:pt idx="70">
                  <c:v>2080</c:v>
                </c:pt>
                <c:pt idx="71">
                  <c:v>2081</c:v>
                </c:pt>
                <c:pt idx="72">
                  <c:v>2082</c:v>
                </c:pt>
                <c:pt idx="73">
                  <c:v>2083</c:v>
                </c:pt>
                <c:pt idx="74">
                  <c:v>2084</c:v>
                </c:pt>
                <c:pt idx="75">
                  <c:v>2085</c:v>
                </c:pt>
                <c:pt idx="76">
                  <c:v>2086</c:v>
                </c:pt>
                <c:pt idx="77">
                  <c:v>2087</c:v>
                </c:pt>
                <c:pt idx="78">
                  <c:v>2088</c:v>
                </c:pt>
                <c:pt idx="79">
                  <c:v>2089</c:v>
                </c:pt>
                <c:pt idx="80">
                  <c:v>2090</c:v>
                </c:pt>
                <c:pt idx="81">
                  <c:v>2091</c:v>
                </c:pt>
                <c:pt idx="82">
                  <c:v>2092</c:v>
                </c:pt>
                <c:pt idx="83">
                  <c:v>2093</c:v>
                </c:pt>
                <c:pt idx="84">
                  <c:v>2094</c:v>
                </c:pt>
                <c:pt idx="85">
                  <c:v>2095</c:v>
                </c:pt>
                <c:pt idx="86">
                  <c:v>2096</c:v>
                </c:pt>
                <c:pt idx="87">
                  <c:v>2097</c:v>
                </c:pt>
                <c:pt idx="88">
                  <c:v>2098</c:v>
                </c:pt>
                <c:pt idx="89">
                  <c:v>2099</c:v>
                </c:pt>
                <c:pt idx="90">
                  <c:v>2100</c:v>
                </c:pt>
              </c:numCache>
            </c:numRef>
          </c:cat>
          <c:val>
            <c:numRef>
              <c:f>Sheet1!$B$2:$CN$2</c:f>
              <c:numCache>
                <c:formatCode>0_);[Red]\(0\)</c:formatCode>
                <c:ptCount val="91"/>
                <c:pt idx="0">
                  <c:v>7975374</c:v>
                </c:pt>
                <c:pt idx="1">
                  <c:v>7742045.0736324871</c:v>
                </c:pt>
                <c:pt idx="2">
                  <c:v>7534831.9566674046</c:v>
                </c:pt>
                <c:pt idx="3">
                  <c:v>7368457.8508240785</c:v>
                </c:pt>
                <c:pt idx="4">
                  <c:v>7174617.7094338685</c:v>
                </c:pt>
                <c:pt idx="5">
                  <c:v>6988952.1875063442</c:v>
                </c:pt>
                <c:pt idx="6">
                  <c:v>6814748.8930534637</c:v>
                </c:pt>
                <c:pt idx="7">
                  <c:v>6712079.7771969484</c:v>
                </c:pt>
                <c:pt idx="8">
                  <c:v>6636599.379440954</c:v>
                </c:pt>
                <c:pt idx="9">
                  <c:v>6554415.0115934927</c:v>
                </c:pt>
                <c:pt idx="10">
                  <c:v>6501337.9067309685</c:v>
                </c:pt>
                <c:pt idx="11">
                  <c:v>6452775.3464113418</c:v>
                </c:pt>
                <c:pt idx="12">
                  <c:v>6379743.1030409662</c:v>
                </c:pt>
                <c:pt idx="13">
                  <c:v>6276473.4024252295</c:v>
                </c:pt>
                <c:pt idx="14">
                  <c:v>6204828.4515102897</c:v>
                </c:pt>
                <c:pt idx="15">
                  <c:v>6138863.2558688736</c:v>
                </c:pt>
                <c:pt idx="16">
                  <c:v>6056050.7014609454</c:v>
                </c:pt>
                <c:pt idx="17">
                  <c:v>5964521.0280797593</c:v>
                </c:pt>
                <c:pt idx="18">
                  <c:v>5849649.0196745722</c:v>
                </c:pt>
                <c:pt idx="19">
                  <c:v>5771346.3883574205</c:v>
                </c:pt>
                <c:pt idx="20">
                  <c:v>5691164.4965328798</c:v>
                </c:pt>
                <c:pt idx="21">
                  <c:v>5610632.9900225336</c:v>
                </c:pt>
                <c:pt idx="22">
                  <c:v>5529574.3902537189</c:v>
                </c:pt>
                <c:pt idx="23">
                  <c:v>5445774.3263825709</c:v>
                </c:pt>
                <c:pt idx="24">
                  <c:v>5358408.8881558012</c:v>
                </c:pt>
                <c:pt idx="25">
                  <c:v>5266112.1739494205</c:v>
                </c:pt>
                <c:pt idx="26">
                  <c:v>5167695.2546806447</c:v>
                </c:pt>
                <c:pt idx="27">
                  <c:v>5062955.8947002087</c:v>
                </c:pt>
                <c:pt idx="28">
                  <c:v>4955356.1940700542</c:v>
                </c:pt>
                <c:pt idx="29">
                  <c:v>4847327.0075096954</c:v>
                </c:pt>
                <c:pt idx="30">
                  <c:v>4736959.2389534898</c:v>
                </c:pt>
                <c:pt idx="31">
                  <c:v>4625647.887166285</c:v>
                </c:pt>
                <c:pt idx="32">
                  <c:v>4515000.9477092875</c:v>
                </c:pt>
                <c:pt idx="33">
                  <c:v>4408222.4579294939</c:v>
                </c:pt>
                <c:pt idx="34">
                  <c:v>4306195.5141750686</c:v>
                </c:pt>
                <c:pt idx="35">
                  <c:v>4209127.4007739965</c:v>
                </c:pt>
                <c:pt idx="36">
                  <c:v>4118487.5517147849</c:v>
                </c:pt>
                <c:pt idx="37">
                  <c:v>4034094.3139667837</c:v>
                </c:pt>
                <c:pt idx="38">
                  <c:v>3956125.2199002653</c:v>
                </c:pt>
                <c:pt idx="39">
                  <c:v>3882540.1448268611</c:v>
                </c:pt>
                <c:pt idx="40">
                  <c:v>3815455.1083860286</c:v>
                </c:pt>
                <c:pt idx="41">
                  <c:v>3755381.7087093373</c:v>
                </c:pt>
                <c:pt idx="42">
                  <c:v>3701594.8449375373</c:v>
                </c:pt>
                <c:pt idx="43">
                  <c:v>3650521.8370596399</c:v>
                </c:pt>
                <c:pt idx="44">
                  <c:v>3599313.4013060411</c:v>
                </c:pt>
                <c:pt idx="45">
                  <c:v>3550287.6811821461</c:v>
                </c:pt>
                <c:pt idx="46">
                  <c:v>3502419.2524197078</c:v>
                </c:pt>
                <c:pt idx="47">
                  <c:v>3455042.6593661662</c:v>
                </c:pt>
                <c:pt idx="48">
                  <c:v>3407609.9803828155</c:v>
                </c:pt>
                <c:pt idx="49">
                  <c:v>3360047.4381788489</c:v>
                </c:pt>
                <c:pt idx="50">
                  <c:v>3312157.6574772703</c:v>
                </c:pt>
                <c:pt idx="51">
                  <c:v>3263080.0664773593</c:v>
                </c:pt>
                <c:pt idx="52">
                  <c:v>3213116.3498241212</c:v>
                </c:pt>
                <c:pt idx="53">
                  <c:v>3162655.6298209834</c:v>
                </c:pt>
                <c:pt idx="54">
                  <c:v>3112820.1018410688</c:v>
                </c:pt>
                <c:pt idx="55">
                  <c:v>3061809.4595712358</c:v>
                </c:pt>
                <c:pt idx="56">
                  <c:v>3009391.7423262759</c:v>
                </c:pt>
                <c:pt idx="57">
                  <c:v>2955705.6007844526</c:v>
                </c:pt>
                <c:pt idx="58">
                  <c:v>2900891.5501468675</c:v>
                </c:pt>
                <c:pt idx="59">
                  <c:v>2845570.7625910314</c:v>
                </c:pt>
                <c:pt idx="60">
                  <c:v>2789348.4515302754</c:v>
                </c:pt>
                <c:pt idx="61">
                  <c:v>2732530.2555737747</c:v>
                </c:pt>
                <c:pt idx="62">
                  <c:v>2675556.9605660578</c:v>
                </c:pt>
                <c:pt idx="63">
                  <c:v>2618888.4601328252</c:v>
                </c:pt>
                <c:pt idx="64">
                  <c:v>2562987.3155122669</c:v>
                </c:pt>
                <c:pt idx="65">
                  <c:v>2508063.5362969581</c:v>
                </c:pt>
                <c:pt idx="66">
                  <c:v>2454567.7488411027</c:v>
                </c:pt>
                <c:pt idx="67">
                  <c:v>2402955.4709741208</c:v>
                </c:pt>
                <c:pt idx="68">
                  <c:v>2353602.2169076661</c:v>
                </c:pt>
                <c:pt idx="69">
                  <c:v>2306634.6265473901</c:v>
                </c:pt>
                <c:pt idx="70">
                  <c:v>2261993.584800153</c:v>
                </c:pt>
                <c:pt idx="71">
                  <c:v>2219749.0912067359</c:v>
                </c:pt>
                <c:pt idx="72">
                  <c:v>2179880.8912581583</c:v>
                </c:pt>
                <c:pt idx="73">
                  <c:v>2142316.7412033672</c:v>
                </c:pt>
                <c:pt idx="74">
                  <c:v>2106829.9739146912</c:v>
                </c:pt>
                <c:pt idx="75">
                  <c:v>2073188.1536964932</c:v>
                </c:pt>
                <c:pt idx="76">
                  <c:v>2041122.4158633992</c:v>
                </c:pt>
                <c:pt idx="77">
                  <c:v>2010275.0888128832</c:v>
                </c:pt>
                <c:pt idx="78">
                  <c:v>1980306.2921559578</c:v>
                </c:pt>
                <c:pt idx="79">
                  <c:v>1950986.910182276</c:v>
                </c:pt>
                <c:pt idx="80">
                  <c:v>1922246.9094486171</c:v>
                </c:pt>
                <c:pt idx="81">
                  <c:v>1893852.4616659845</c:v>
                </c:pt>
                <c:pt idx="82">
                  <c:v>1865570.9155826599</c:v>
                </c:pt>
                <c:pt idx="83">
                  <c:v>1837216.8050903264</c:v>
                </c:pt>
                <c:pt idx="84">
                  <c:v>1808695.5963102633</c:v>
                </c:pt>
                <c:pt idx="85">
                  <c:v>1780008.4649301479</c:v>
                </c:pt>
                <c:pt idx="86">
                  <c:v>1751073.7861351324</c:v>
                </c:pt>
                <c:pt idx="87">
                  <c:v>1721860.3511021028</c:v>
                </c:pt>
                <c:pt idx="88">
                  <c:v>1692357.6418218703</c:v>
                </c:pt>
                <c:pt idx="89">
                  <c:v>1662575.5101876541</c:v>
                </c:pt>
                <c:pt idx="90">
                  <c:v>1632518.5549227449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생산가능인구</c:v>
                </c:pt>
              </c:strCache>
            </c:strRef>
          </c:tx>
          <c:cat>
            <c:numRef>
              <c:f>Sheet1!$B$1:$CN$1</c:f>
              <c:numCache>
                <c:formatCode>0_);[Red]\(0\)</c:formatCode>
                <c:ptCount val="9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  <c:pt idx="51">
                  <c:v>2061</c:v>
                </c:pt>
                <c:pt idx="52">
                  <c:v>2062</c:v>
                </c:pt>
                <c:pt idx="53">
                  <c:v>2063</c:v>
                </c:pt>
                <c:pt idx="54">
                  <c:v>2064</c:v>
                </c:pt>
                <c:pt idx="55">
                  <c:v>2065</c:v>
                </c:pt>
                <c:pt idx="56">
                  <c:v>2066</c:v>
                </c:pt>
                <c:pt idx="57">
                  <c:v>2067</c:v>
                </c:pt>
                <c:pt idx="58">
                  <c:v>2068</c:v>
                </c:pt>
                <c:pt idx="59">
                  <c:v>2069</c:v>
                </c:pt>
                <c:pt idx="60">
                  <c:v>2070</c:v>
                </c:pt>
                <c:pt idx="61">
                  <c:v>2071</c:v>
                </c:pt>
                <c:pt idx="62">
                  <c:v>2072</c:v>
                </c:pt>
                <c:pt idx="63">
                  <c:v>2073</c:v>
                </c:pt>
                <c:pt idx="64">
                  <c:v>2074</c:v>
                </c:pt>
                <c:pt idx="65">
                  <c:v>2075</c:v>
                </c:pt>
                <c:pt idx="66">
                  <c:v>2076</c:v>
                </c:pt>
                <c:pt idx="67">
                  <c:v>2077</c:v>
                </c:pt>
                <c:pt idx="68">
                  <c:v>2078</c:v>
                </c:pt>
                <c:pt idx="69">
                  <c:v>2079</c:v>
                </c:pt>
                <c:pt idx="70">
                  <c:v>2080</c:v>
                </c:pt>
                <c:pt idx="71">
                  <c:v>2081</c:v>
                </c:pt>
                <c:pt idx="72">
                  <c:v>2082</c:v>
                </c:pt>
                <c:pt idx="73">
                  <c:v>2083</c:v>
                </c:pt>
                <c:pt idx="74">
                  <c:v>2084</c:v>
                </c:pt>
                <c:pt idx="75">
                  <c:v>2085</c:v>
                </c:pt>
                <c:pt idx="76">
                  <c:v>2086</c:v>
                </c:pt>
                <c:pt idx="77">
                  <c:v>2087</c:v>
                </c:pt>
                <c:pt idx="78">
                  <c:v>2088</c:v>
                </c:pt>
                <c:pt idx="79">
                  <c:v>2089</c:v>
                </c:pt>
                <c:pt idx="80">
                  <c:v>2090</c:v>
                </c:pt>
                <c:pt idx="81">
                  <c:v>2091</c:v>
                </c:pt>
                <c:pt idx="82">
                  <c:v>2092</c:v>
                </c:pt>
                <c:pt idx="83">
                  <c:v>2093</c:v>
                </c:pt>
                <c:pt idx="84">
                  <c:v>2094</c:v>
                </c:pt>
                <c:pt idx="85">
                  <c:v>2095</c:v>
                </c:pt>
                <c:pt idx="86">
                  <c:v>2096</c:v>
                </c:pt>
                <c:pt idx="87">
                  <c:v>2097</c:v>
                </c:pt>
                <c:pt idx="88">
                  <c:v>2098</c:v>
                </c:pt>
                <c:pt idx="89">
                  <c:v>2099</c:v>
                </c:pt>
                <c:pt idx="90">
                  <c:v>2100</c:v>
                </c:pt>
              </c:numCache>
            </c:numRef>
          </c:cat>
          <c:val>
            <c:numRef>
              <c:f>Sheet1!$B$3:$CN$3</c:f>
              <c:numCache>
                <c:formatCode>0_);[Red]\(0\)</c:formatCode>
                <c:ptCount val="91"/>
                <c:pt idx="0">
                  <c:v>35982502</c:v>
                </c:pt>
                <c:pt idx="1">
                  <c:v>36338670.50248453</c:v>
                </c:pt>
                <c:pt idx="2">
                  <c:v>36619822.677169912</c:v>
                </c:pt>
                <c:pt idx="3">
                  <c:v>36834204.700254582</c:v>
                </c:pt>
                <c:pt idx="4">
                  <c:v>37001940.147298075</c:v>
                </c:pt>
                <c:pt idx="5">
                  <c:v>37137441.844806254</c:v>
                </c:pt>
                <c:pt idx="6">
                  <c:v>37224789.410151422</c:v>
                </c:pt>
                <c:pt idx="7">
                  <c:v>37205778.659765609</c:v>
                </c:pt>
                <c:pt idx="8">
                  <c:v>37120069.889651448</c:v>
                </c:pt>
                <c:pt idx="9">
                  <c:v>36982821.870630674</c:v>
                </c:pt>
                <c:pt idx="10">
                  <c:v>36752480.363157049</c:v>
                </c:pt>
                <c:pt idx="11">
                  <c:v>36471043.823538482</c:v>
                </c:pt>
                <c:pt idx="12">
                  <c:v>36174336.135049798</c:v>
                </c:pt>
                <c:pt idx="13">
                  <c:v>35869098.451058</c:v>
                </c:pt>
                <c:pt idx="14">
                  <c:v>35494844.503700309</c:v>
                </c:pt>
                <c:pt idx="15">
                  <c:v>35077825.651267573</c:v>
                </c:pt>
                <c:pt idx="16">
                  <c:v>34653434.649792321</c:v>
                </c:pt>
                <c:pt idx="17">
                  <c:v>34233399.359850764</c:v>
                </c:pt>
                <c:pt idx="18">
                  <c:v>33844853.685963117</c:v>
                </c:pt>
                <c:pt idx="19">
                  <c:v>33426746.842754595</c:v>
                </c:pt>
                <c:pt idx="20">
                  <c:v>33009375.404122401</c:v>
                </c:pt>
                <c:pt idx="21">
                  <c:v>32594422.04927545</c:v>
                </c:pt>
                <c:pt idx="22">
                  <c:v>32175828.468484018</c:v>
                </c:pt>
                <c:pt idx="23">
                  <c:v>31728719.568831302</c:v>
                </c:pt>
                <c:pt idx="24">
                  <c:v>31247511.107766271</c:v>
                </c:pt>
                <c:pt idx="25">
                  <c:v>30748862.167009044</c:v>
                </c:pt>
                <c:pt idx="26">
                  <c:v>30246805.615928665</c:v>
                </c:pt>
                <c:pt idx="27">
                  <c:v>29749371.078300942</c:v>
                </c:pt>
                <c:pt idx="28">
                  <c:v>29267015.183866356</c:v>
                </c:pt>
                <c:pt idx="29">
                  <c:v>28814769.62463481</c:v>
                </c:pt>
                <c:pt idx="30">
                  <c:v>28398346.52753685</c:v>
                </c:pt>
                <c:pt idx="31">
                  <c:v>28006722.382806636</c:v>
                </c:pt>
                <c:pt idx="32">
                  <c:v>27628807.334737133</c:v>
                </c:pt>
                <c:pt idx="33">
                  <c:v>27244325.317555804</c:v>
                </c:pt>
                <c:pt idx="34">
                  <c:v>26822452.736098591</c:v>
                </c:pt>
                <c:pt idx="35">
                  <c:v>26355380.228849892</c:v>
                </c:pt>
                <c:pt idx="36">
                  <c:v>25864663.885470614</c:v>
                </c:pt>
                <c:pt idx="37">
                  <c:v>25383091.213233732</c:v>
                </c:pt>
                <c:pt idx="38">
                  <c:v>24935805.804703124</c:v>
                </c:pt>
                <c:pt idx="39">
                  <c:v>24527442.588681351</c:v>
                </c:pt>
                <c:pt idx="40">
                  <c:v>24147495.267042093</c:v>
                </c:pt>
                <c:pt idx="41">
                  <c:v>23781507.82245921</c:v>
                </c:pt>
                <c:pt idx="42">
                  <c:v>23415746.116580427</c:v>
                </c:pt>
                <c:pt idx="43">
                  <c:v>23045765.993866481</c:v>
                </c:pt>
                <c:pt idx="44">
                  <c:v>22667787.550774984</c:v>
                </c:pt>
                <c:pt idx="45">
                  <c:v>22265891.303545177</c:v>
                </c:pt>
                <c:pt idx="46">
                  <c:v>21831731.97982752</c:v>
                </c:pt>
                <c:pt idx="47">
                  <c:v>21373657.788759131</c:v>
                </c:pt>
                <c:pt idx="48">
                  <c:v>20906836.518234581</c:v>
                </c:pt>
                <c:pt idx="49">
                  <c:v>20442782.264499601</c:v>
                </c:pt>
                <c:pt idx="50">
                  <c:v>19987719.65222038</c:v>
                </c:pt>
                <c:pt idx="51">
                  <c:v>19545290.169033714</c:v>
                </c:pt>
                <c:pt idx="52">
                  <c:v>19121145.29386228</c:v>
                </c:pt>
                <c:pt idx="53">
                  <c:v>18717203.504146829</c:v>
                </c:pt>
                <c:pt idx="54">
                  <c:v>18326155.976722274</c:v>
                </c:pt>
                <c:pt idx="55">
                  <c:v>17945221.289832566</c:v>
                </c:pt>
                <c:pt idx="56">
                  <c:v>17580057.084719583</c:v>
                </c:pt>
                <c:pt idx="57">
                  <c:v>17293352.364153273</c:v>
                </c:pt>
                <c:pt idx="58">
                  <c:v>17038975.238509025</c:v>
                </c:pt>
                <c:pt idx="59">
                  <c:v>16780578.181180023</c:v>
                </c:pt>
                <c:pt idx="60">
                  <c:v>16553872.277610481</c:v>
                </c:pt>
                <c:pt idx="61">
                  <c:v>16333016.668556053</c:v>
                </c:pt>
                <c:pt idx="62">
                  <c:v>16087650.962780308</c:v>
                </c:pt>
                <c:pt idx="63">
                  <c:v>15811671.137266265</c:v>
                </c:pt>
                <c:pt idx="64">
                  <c:v>15567332.292169852</c:v>
                </c:pt>
                <c:pt idx="65">
                  <c:v>15327821.068848034</c:v>
                </c:pt>
                <c:pt idx="66">
                  <c:v>15070393.079566475</c:v>
                </c:pt>
                <c:pt idx="67">
                  <c:v>14804120.677681377</c:v>
                </c:pt>
                <c:pt idx="68">
                  <c:v>14516828.225537755</c:v>
                </c:pt>
                <c:pt idx="69">
                  <c:v>14270369.075128499</c:v>
                </c:pt>
                <c:pt idx="70">
                  <c:v>14025923.37899109</c:v>
                </c:pt>
                <c:pt idx="71">
                  <c:v>13785910.805446567</c:v>
                </c:pt>
                <c:pt idx="72">
                  <c:v>13550604.94233172</c:v>
                </c:pt>
                <c:pt idx="73">
                  <c:v>13318718.449362271</c:v>
                </c:pt>
                <c:pt idx="74">
                  <c:v>13088840.092426358</c:v>
                </c:pt>
                <c:pt idx="75">
                  <c:v>12860104.983378815</c:v>
                </c:pt>
                <c:pt idx="76">
                  <c:v>12631874.318868361</c:v>
                </c:pt>
                <c:pt idx="77">
                  <c:v>12403600.883835642</c:v>
                </c:pt>
                <c:pt idx="78">
                  <c:v>12175423.681780446</c:v>
                </c:pt>
                <c:pt idx="79">
                  <c:v>11947420.6688905</c:v>
                </c:pt>
                <c:pt idx="80">
                  <c:v>11719386.754156383</c:v>
                </c:pt>
                <c:pt idx="81">
                  <c:v>11491897.432348708</c:v>
                </c:pt>
                <c:pt idx="82">
                  <c:v>11266167.372475592</c:v>
                </c:pt>
                <c:pt idx="83">
                  <c:v>11045173.218067229</c:v>
                </c:pt>
                <c:pt idx="84">
                  <c:v>10830075.284346193</c:v>
                </c:pt>
                <c:pt idx="85">
                  <c:v>10621015.133006679</c:v>
                </c:pt>
                <c:pt idx="86">
                  <c:v>10418965.247908276</c:v>
                </c:pt>
                <c:pt idx="87">
                  <c:v>10224359.167066038</c:v>
                </c:pt>
                <c:pt idx="88">
                  <c:v>10038116.625491139</c:v>
                </c:pt>
                <c:pt idx="89">
                  <c:v>9859483.5346552879</c:v>
                </c:pt>
                <c:pt idx="90">
                  <c:v>9688778.9819224682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노인인구</c:v>
                </c:pt>
              </c:strCache>
            </c:strRef>
          </c:tx>
          <c:cat>
            <c:numRef>
              <c:f>Sheet1!$B$1:$CN$1</c:f>
              <c:numCache>
                <c:formatCode>0_);[Red]\(0\)</c:formatCode>
                <c:ptCount val="9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  <c:pt idx="51">
                  <c:v>2061</c:v>
                </c:pt>
                <c:pt idx="52">
                  <c:v>2062</c:v>
                </c:pt>
                <c:pt idx="53">
                  <c:v>2063</c:v>
                </c:pt>
                <c:pt idx="54">
                  <c:v>2064</c:v>
                </c:pt>
                <c:pt idx="55">
                  <c:v>2065</c:v>
                </c:pt>
                <c:pt idx="56">
                  <c:v>2066</c:v>
                </c:pt>
                <c:pt idx="57">
                  <c:v>2067</c:v>
                </c:pt>
                <c:pt idx="58">
                  <c:v>2068</c:v>
                </c:pt>
                <c:pt idx="59">
                  <c:v>2069</c:v>
                </c:pt>
                <c:pt idx="60">
                  <c:v>2070</c:v>
                </c:pt>
                <c:pt idx="61">
                  <c:v>2071</c:v>
                </c:pt>
                <c:pt idx="62">
                  <c:v>2072</c:v>
                </c:pt>
                <c:pt idx="63">
                  <c:v>2073</c:v>
                </c:pt>
                <c:pt idx="64">
                  <c:v>2074</c:v>
                </c:pt>
                <c:pt idx="65">
                  <c:v>2075</c:v>
                </c:pt>
                <c:pt idx="66">
                  <c:v>2076</c:v>
                </c:pt>
                <c:pt idx="67">
                  <c:v>2077</c:v>
                </c:pt>
                <c:pt idx="68">
                  <c:v>2078</c:v>
                </c:pt>
                <c:pt idx="69">
                  <c:v>2079</c:v>
                </c:pt>
                <c:pt idx="70">
                  <c:v>2080</c:v>
                </c:pt>
                <c:pt idx="71">
                  <c:v>2081</c:v>
                </c:pt>
                <c:pt idx="72">
                  <c:v>2082</c:v>
                </c:pt>
                <c:pt idx="73">
                  <c:v>2083</c:v>
                </c:pt>
                <c:pt idx="74">
                  <c:v>2084</c:v>
                </c:pt>
                <c:pt idx="75">
                  <c:v>2085</c:v>
                </c:pt>
                <c:pt idx="76">
                  <c:v>2086</c:v>
                </c:pt>
                <c:pt idx="77">
                  <c:v>2087</c:v>
                </c:pt>
                <c:pt idx="78">
                  <c:v>2088</c:v>
                </c:pt>
                <c:pt idx="79">
                  <c:v>2089</c:v>
                </c:pt>
                <c:pt idx="80">
                  <c:v>2090</c:v>
                </c:pt>
                <c:pt idx="81">
                  <c:v>2091</c:v>
                </c:pt>
                <c:pt idx="82">
                  <c:v>2092</c:v>
                </c:pt>
                <c:pt idx="83">
                  <c:v>2093</c:v>
                </c:pt>
                <c:pt idx="84">
                  <c:v>2094</c:v>
                </c:pt>
                <c:pt idx="85">
                  <c:v>2095</c:v>
                </c:pt>
                <c:pt idx="86">
                  <c:v>2096</c:v>
                </c:pt>
                <c:pt idx="87">
                  <c:v>2097</c:v>
                </c:pt>
                <c:pt idx="88">
                  <c:v>2098</c:v>
                </c:pt>
                <c:pt idx="89">
                  <c:v>2099</c:v>
                </c:pt>
                <c:pt idx="90">
                  <c:v>2100</c:v>
                </c:pt>
              </c:numCache>
            </c:numRef>
          </c:cat>
          <c:val>
            <c:numRef>
              <c:f>Sheet1!$B$4:$CN$4</c:f>
              <c:numCache>
                <c:formatCode>0_);[Red]\(0\)</c:formatCode>
                <c:ptCount val="91"/>
                <c:pt idx="0">
                  <c:v>5452490</c:v>
                </c:pt>
                <c:pt idx="1">
                  <c:v>5659456.3339359742</c:v>
                </c:pt>
                <c:pt idx="2">
                  <c:v>5892296.8546178425</c:v>
                </c:pt>
                <c:pt idx="3">
                  <c:v>6140291.3878078246</c:v>
                </c:pt>
                <c:pt idx="4">
                  <c:v>6389290.0041329069</c:v>
                </c:pt>
                <c:pt idx="5">
                  <c:v>6629607.1221948396</c:v>
                </c:pt>
                <c:pt idx="6">
                  <c:v>6871969.5075525837</c:v>
                </c:pt>
                <c:pt idx="7">
                  <c:v>7130627.2318785256</c:v>
                </c:pt>
                <c:pt idx="8">
                  <c:v>7411707.7785859201</c:v>
                </c:pt>
                <c:pt idx="9">
                  <c:v>7735386.4705563812</c:v>
                </c:pt>
                <c:pt idx="10">
                  <c:v>8108238.0726912664</c:v>
                </c:pt>
                <c:pt idx="11">
                  <c:v>8513291.5701049156</c:v>
                </c:pt>
                <c:pt idx="12">
                  <c:v>8944557.9450278897</c:v>
                </c:pt>
                <c:pt idx="13">
                  <c:v>9400979.3811516333</c:v>
                </c:pt>
                <c:pt idx="14">
                  <c:v>9881306.907419065</c:v>
                </c:pt>
                <c:pt idx="15">
                  <c:v>10385899.639326196</c:v>
                </c:pt>
                <c:pt idx="16">
                  <c:v>10902195.822957819</c:v>
                </c:pt>
                <c:pt idx="17">
                  <c:v>11408908.58528249</c:v>
                </c:pt>
                <c:pt idx="18">
                  <c:v>11889879.181305327</c:v>
                </c:pt>
                <c:pt idx="19">
                  <c:v>12345566.172895359</c:v>
                </c:pt>
                <c:pt idx="20">
                  <c:v>12784676.738132903</c:v>
                </c:pt>
                <c:pt idx="21">
                  <c:v>13202893.386459652</c:v>
                </c:pt>
                <c:pt idx="22">
                  <c:v>13605690.881401286</c:v>
                </c:pt>
                <c:pt idx="23">
                  <c:v>14019240.752049487</c:v>
                </c:pt>
                <c:pt idx="24">
                  <c:v>14450670.821272438</c:v>
                </c:pt>
                <c:pt idx="25">
                  <c:v>14883703.879003288</c:v>
                </c:pt>
                <c:pt idx="26">
                  <c:v>15304681.806288593</c:v>
                </c:pt>
                <c:pt idx="27">
                  <c:v>15704938.550214082</c:v>
                </c:pt>
                <c:pt idx="28">
                  <c:v>16074069.886638258</c:v>
                </c:pt>
                <c:pt idx="29">
                  <c:v>16396663.119114377</c:v>
                </c:pt>
                <c:pt idx="30">
                  <c:v>16666575.705115531</c:v>
                </c:pt>
                <c:pt idx="31">
                  <c:v>16894101.561911501</c:v>
                </c:pt>
                <c:pt idx="32">
                  <c:v>17088260.225747723</c:v>
                </c:pt>
                <c:pt idx="33">
                  <c:v>17266528.870965481</c:v>
                </c:pt>
                <c:pt idx="34">
                  <c:v>17458733.240473829</c:v>
                </c:pt>
                <c:pt idx="35">
                  <c:v>17672740.379420627</c:v>
                </c:pt>
                <c:pt idx="36">
                  <c:v>17886416.689051744</c:v>
                </c:pt>
                <c:pt idx="37">
                  <c:v>18066497.664182719</c:v>
                </c:pt>
                <c:pt idx="38">
                  <c:v>18187763.212700468</c:v>
                </c:pt>
                <c:pt idx="39">
                  <c:v>18247259.166121941</c:v>
                </c:pt>
                <c:pt idx="40">
                  <c:v>18256361.612078641</c:v>
                </c:pt>
                <c:pt idx="41">
                  <c:v>18230385.00569107</c:v>
                </c:pt>
                <c:pt idx="42">
                  <c:v>18184850.225623827</c:v>
                </c:pt>
                <c:pt idx="43">
                  <c:v>18129078.354313809</c:v>
                </c:pt>
                <c:pt idx="44">
                  <c:v>18070616.748486631</c:v>
                </c:pt>
                <c:pt idx="45">
                  <c:v>18025137.646929801</c:v>
                </c:pt>
                <c:pt idx="46">
                  <c:v>18003466.001725249</c:v>
                </c:pt>
                <c:pt idx="47">
                  <c:v>17998089.107392427</c:v>
                </c:pt>
                <c:pt idx="48">
                  <c:v>17995634.812019128</c:v>
                </c:pt>
                <c:pt idx="49">
                  <c:v>17985664.356427889</c:v>
                </c:pt>
                <c:pt idx="50">
                  <c:v>17963178.6893644</c:v>
                </c:pt>
                <c:pt idx="51">
                  <c:v>17926228.983325861</c:v>
                </c:pt>
                <c:pt idx="52">
                  <c:v>17866992.428280622</c:v>
                </c:pt>
                <c:pt idx="53">
                  <c:v>17784665.203078043</c:v>
                </c:pt>
                <c:pt idx="54">
                  <c:v>17686151.748858113</c:v>
                </c:pt>
                <c:pt idx="55">
                  <c:v>17576743.226092406</c:v>
                </c:pt>
                <c:pt idx="56">
                  <c:v>17451608.20848975</c:v>
                </c:pt>
                <c:pt idx="57">
                  <c:v>17248518.107197985</c:v>
                </c:pt>
                <c:pt idx="58">
                  <c:v>17014047.415333949</c:v>
                </c:pt>
                <c:pt idx="59">
                  <c:v>16784686.434130751</c:v>
                </c:pt>
                <c:pt idx="60">
                  <c:v>16525927.253125032</c:v>
                </c:pt>
                <c:pt idx="61">
                  <c:v>16264033.492004376</c:v>
                </c:pt>
                <c:pt idx="62">
                  <c:v>16029607.699289415</c:v>
                </c:pt>
                <c:pt idx="63">
                  <c:v>15828885.992990108</c:v>
                </c:pt>
                <c:pt idx="64">
                  <c:v>15599549.790061979</c:v>
                </c:pt>
                <c:pt idx="65">
                  <c:v>15368376.287855944</c:v>
                </c:pt>
                <c:pt idx="66">
                  <c:v>15157863.006902372</c:v>
                </c:pt>
                <c:pt idx="67">
                  <c:v>14958646.523501854</c:v>
                </c:pt>
                <c:pt idx="68">
                  <c:v>14782630.454969471</c:v>
                </c:pt>
                <c:pt idx="69">
                  <c:v>14567819.353092769</c:v>
                </c:pt>
                <c:pt idx="70">
                  <c:v>14353102.745512031</c:v>
                </c:pt>
                <c:pt idx="71">
                  <c:v>14136246.586969778</c:v>
                </c:pt>
                <c:pt idx="72">
                  <c:v>13917301.160856334</c:v>
                </c:pt>
                <c:pt idx="73">
                  <c:v>13697921.332855942</c:v>
                </c:pt>
                <c:pt idx="74">
                  <c:v>13479972.549821934</c:v>
                </c:pt>
                <c:pt idx="75">
                  <c:v>13264769.612880675</c:v>
                </c:pt>
                <c:pt idx="76">
                  <c:v>13053422.897074712</c:v>
                </c:pt>
                <c:pt idx="77">
                  <c:v>12847121.9534408</c:v>
                </c:pt>
                <c:pt idx="78">
                  <c:v>12646550.90637224</c:v>
                </c:pt>
                <c:pt idx="79">
                  <c:v>12452433.060548438</c:v>
                </c:pt>
                <c:pt idx="80">
                  <c:v>12265625.457914142</c:v>
                </c:pt>
                <c:pt idx="81">
                  <c:v>12086314.42642083</c:v>
                </c:pt>
                <c:pt idx="82">
                  <c:v>11914026.57071859</c:v>
                </c:pt>
                <c:pt idx="83">
                  <c:v>11746404.204028955</c:v>
                </c:pt>
                <c:pt idx="84">
                  <c:v>11582634.307311239</c:v>
                </c:pt>
                <c:pt idx="85">
                  <c:v>11422647.781032603</c:v>
                </c:pt>
                <c:pt idx="86">
                  <c:v>11265377.402304199</c:v>
                </c:pt>
                <c:pt idx="87">
                  <c:v>11110073.714336833</c:v>
                </c:pt>
                <c:pt idx="88">
                  <c:v>10955339.604989694</c:v>
                </c:pt>
                <c:pt idx="89">
                  <c:v>10801287.919042755</c:v>
                </c:pt>
                <c:pt idx="90">
                  <c:v>10646937.27220954</c:v>
                </c:pt>
              </c:numCache>
            </c:numRef>
          </c:val>
        </c:ser>
        <c:gapWidth val="53"/>
        <c:overlap val="100"/>
        <c:axId val="215992192"/>
        <c:axId val="216417024"/>
      </c:barChart>
      <c:lineChart>
        <c:grouping val="standard"/>
        <c:ser>
          <c:idx val="3"/>
          <c:order val="3"/>
          <c:tx>
            <c:strRef>
              <c:f>Sheet1!$A$5</c:f>
              <c:strCache>
                <c:ptCount val="1"/>
                <c:pt idx="0">
                  <c:v>고령화율</c:v>
                </c:pt>
              </c:strCache>
            </c:strRef>
          </c:tx>
          <c:marker>
            <c:symbol val="none"/>
          </c:marker>
          <c:cat>
            <c:numRef>
              <c:f>Sheet1!$B$1:$CN$1</c:f>
              <c:numCache>
                <c:formatCode>0_);[Red]\(0\)</c:formatCode>
                <c:ptCount val="9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  <c:pt idx="41">
                  <c:v>2051</c:v>
                </c:pt>
                <c:pt idx="42">
                  <c:v>2052</c:v>
                </c:pt>
                <c:pt idx="43">
                  <c:v>2053</c:v>
                </c:pt>
                <c:pt idx="44">
                  <c:v>2054</c:v>
                </c:pt>
                <c:pt idx="45">
                  <c:v>2055</c:v>
                </c:pt>
                <c:pt idx="46">
                  <c:v>2056</c:v>
                </c:pt>
                <c:pt idx="47">
                  <c:v>2057</c:v>
                </c:pt>
                <c:pt idx="48">
                  <c:v>2058</c:v>
                </c:pt>
                <c:pt idx="49">
                  <c:v>2059</c:v>
                </c:pt>
                <c:pt idx="50">
                  <c:v>2060</c:v>
                </c:pt>
                <c:pt idx="51">
                  <c:v>2061</c:v>
                </c:pt>
                <c:pt idx="52">
                  <c:v>2062</c:v>
                </c:pt>
                <c:pt idx="53">
                  <c:v>2063</c:v>
                </c:pt>
                <c:pt idx="54">
                  <c:v>2064</c:v>
                </c:pt>
                <c:pt idx="55">
                  <c:v>2065</c:v>
                </c:pt>
                <c:pt idx="56">
                  <c:v>2066</c:v>
                </c:pt>
                <c:pt idx="57">
                  <c:v>2067</c:v>
                </c:pt>
                <c:pt idx="58">
                  <c:v>2068</c:v>
                </c:pt>
                <c:pt idx="59">
                  <c:v>2069</c:v>
                </c:pt>
                <c:pt idx="60">
                  <c:v>2070</c:v>
                </c:pt>
                <c:pt idx="61">
                  <c:v>2071</c:v>
                </c:pt>
                <c:pt idx="62">
                  <c:v>2072</c:v>
                </c:pt>
                <c:pt idx="63">
                  <c:v>2073</c:v>
                </c:pt>
                <c:pt idx="64">
                  <c:v>2074</c:v>
                </c:pt>
                <c:pt idx="65">
                  <c:v>2075</c:v>
                </c:pt>
                <c:pt idx="66">
                  <c:v>2076</c:v>
                </c:pt>
                <c:pt idx="67">
                  <c:v>2077</c:v>
                </c:pt>
                <c:pt idx="68">
                  <c:v>2078</c:v>
                </c:pt>
                <c:pt idx="69">
                  <c:v>2079</c:v>
                </c:pt>
                <c:pt idx="70">
                  <c:v>2080</c:v>
                </c:pt>
                <c:pt idx="71">
                  <c:v>2081</c:v>
                </c:pt>
                <c:pt idx="72">
                  <c:v>2082</c:v>
                </c:pt>
                <c:pt idx="73">
                  <c:v>2083</c:v>
                </c:pt>
                <c:pt idx="74">
                  <c:v>2084</c:v>
                </c:pt>
                <c:pt idx="75">
                  <c:v>2085</c:v>
                </c:pt>
                <c:pt idx="76">
                  <c:v>2086</c:v>
                </c:pt>
                <c:pt idx="77">
                  <c:v>2087</c:v>
                </c:pt>
                <c:pt idx="78">
                  <c:v>2088</c:v>
                </c:pt>
                <c:pt idx="79">
                  <c:v>2089</c:v>
                </c:pt>
                <c:pt idx="80">
                  <c:v>2090</c:v>
                </c:pt>
                <c:pt idx="81">
                  <c:v>2091</c:v>
                </c:pt>
                <c:pt idx="82">
                  <c:v>2092</c:v>
                </c:pt>
                <c:pt idx="83">
                  <c:v>2093</c:v>
                </c:pt>
                <c:pt idx="84">
                  <c:v>2094</c:v>
                </c:pt>
                <c:pt idx="85">
                  <c:v>2095</c:v>
                </c:pt>
                <c:pt idx="86">
                  <c:v>2096</c:v>
                </c:pt>
                <c:pt idx="87">
                  <c:v>2097</c:v>
                </c:pt>
                <c:pt idx="88">
                  <c:v>2098</c:v>
                </c:pt>
                <c:pt idx="89">
                  <c:v>2099</c:v>
                </c:pt>
                <c:pt idx="90">
                  <c:v>2100</c:v>
                </c:pt>
              </c:numCache>
            </c:numRef>
          </c:cat>
          <c:val>
            <c:numRef>
              <c:f>Sheet1!$B$5:$CN$5</c:f>
              <c:numCache>
                <c:formatCode>0.0_);[Red]\(0.0\)</c:formatCode>
                <c:ptCount val="91"/>
                <c:pt idx="0">
                  <c:v>11.035113563012263</c:v>
                </c:pt>
                <c:pt idx="1">
                  <c:v>11.378039352518085</c:v>
                </c:pt>
                <c:pt idx="2">
                  <c:v>11.773538006559864</c:v>
                </c:pt>
                <c:pt idx="3">
                  <c:v>12.196923119095862</c:v>
                </c:pt>
                <c:pt idx="4">
                  <c:v>12.635583648697933</c:v>
                </c:pt>
                <c:pt idx="5">
                  <c:v>13.061720725424188</c:v>
                </c:pt>
                <c:pt idx="6">
                  <c:v>13.497870723248452</c:v>
                </c:pt>
                <c:pt idx="7">
                  <c:v>13.96834232877335</c:v>
                </c:pt>
                <c:pt idx="8">
                  <c:v>14.484938171245382</c:v>
                </c:pt>
                <c:pt idx="9">
                  <c:v>15.0867772404255</c:v>
                </c:pt>
                <c:pt idx="10">
                  <c:v>15.786435844021137</c:v>
                </c:pt>
                <c:pt idx="11">
                  <c:v>16.550874354370595</c:v>
                </c:pt>
                <c:pt idx="12">
                  <c:v>17.368533293847882</c:v>
                </c:pt>
                <c:pt idx="13">
                  <c:v>18.237843572423085</c:v>
                </c:pt>
                <c:pt idx="14">
                  <c:v>19.156880954442784</c:v>
                </c:pt>
                <c:pt idx="15">
                  <c:v>20.126702810605718</c:v>
                </c:pt>
                <c:pt idx="16">
                  <c:v>21.123504553471786</c:v>
                </c:pt>
                <c:pt idx="17">
                  <c:v>22.107362169460917</c:v>
                </c:pt>
                <c:pt idx="18">
                  <c:v>23.049378021751341</c:v>
                </c:pt>
                <c:pt idx="19">
                  <c:v>23.951667994949389</c:v>
                </c:pt>
                <c:pt idx="20">
                  <c:v>24.831743115364738</c:v>
                </c:pt>
                <c:pt idx="21">
                  <c:v>25.682591487826073</c:v>
                </c:pt>
                <c:pt idx="22">
                  <c:v>26.516080421723675</c:v>
                </c:pt>
                <c:pt idx="23">
                  <c:v>27.384680661892098</c:v>
                </c:pt>
                <c:pt idx="24">
                  <c:v>28.303242715543462</c:v>
                </c:pt>
                <c:pt idx="25">
                  <c:v>29.241827881428371</c:v>
                </c:pt>
                <c:pt idx="26">
                  <c:v>30.175332090396093</c:v>
                </c:pt>
                <c:pt idx="27">
                  <c:v>31.08825940508769</c:v>
                </c:pt>
                <c:pt idx="28">
                  <c:v>31.958662447077977</c:v>
                </c:pt>
                <c:pt idx="29">
                  <c:v>32.754832921528866</c:v>
                </c:pt>
                <c:pt idx="30">
                  <c:v>33.465755133403633</c:v>
                </c:pt>
                <c:pt idx="31">
                  <c:v>34.111255934518923</c:v>
                </c:pt>
                <c:pt idx="32">
                  <c:v>34.709612542287502</c:v>
                </c:pt>
                <c:pt idx="33">
                  <c:v>35.296105435011796</c:v>
                </c:pt>
                <c:pt idx="34">
                  <c:v>35.932648981708354</c:v>
                </c:pt>
                <c:pt idx="35">
                  <c:v>36.637124025207584</c:v>
                </c:pt>
                <c:pt idx="36">
                  <c:v>37.364900894621314</c:v>
                </c:pt>
                <c:pt idx="37">
                  <c:v>38.047801791966279</c:v>
                </c:pt>
                <c:pt idx="38">
                  <c:v>38.631863497297907</c:v>
                </c:pt>
                <c:pt idx="39">
                  <c:v>39.109168101654504</c:v>
                </c:pt>
                <c:pt idx="40">
                  <c:v>39.499423135102909</c:v>
                </c:pt>
                <c:pt idx="41">
                  <c:v>39.832795791693592</c:v>
                </c:pt>
                <c:pt idx="42">
                  <c:v>40.141215577195474</c:v>
                </c:pt>
                <c:pt idx="43">
                  <c:v>40.443793095623015</c:v>
                </c:pt>
                <c:pt idx="44">
                  <c:v>40.756758998118855</c:v>
                </c:pt>
                <c:pt idx="45">
                  <c:v>41.114498906071013</c:v>
                </c:pt>
                <c:pt idx="46">
                  <c:v>41.542353158291029</c:v>
                </c:pt>
                <c:pt idx="47">
                  <c:v>42.025305408571306</c:v>
                </c:pt>
                <c:pt idx="48">
                  <c:v>42.53273511789525</c:v>
                </c:pt>
                <c:pt idx="49">
                  <c:v>43.039752356207579</c:v>
                </c:pt>
                <c:pt idx="50">
                  <c:v>43.533321162089209</c:v>
                </c:pt>
                <c:pt idx="51">
                  <c:v>44.007377824000358</c:v>
                </c:pt>
                <c:pt idx="52">
                  <c:v>44.443868333797958</c:v>
                </c:pt>
                <c:pt idx="53">
                  <c:v>44.837712036968874</c:v>
                </c:pt>
                <c:pt idx="54">
                  <c:v>45.204074033625254</c:v>
                </c:pt>
                <c:pt idx="55">
                  <c:v>45.554753760622383</c:v>
                </c:pt>
                <c:pt idx="56">
                  <c:v>45.875718417044851</c:v>
                </c:pt>
                <c:pt idx="57">
                  <c:v>45.999021574131255</c:v>
                </c:pt>
                <c:pt idx="58">
                  <c:v>46.041259178701495</c:v>
                </c:pt>
                <c:pt idx="59">
                  <c:v>46.098053669808372</c:v>
                </c:pt>
                <c:pt idx="60">
                  <c:v>46.072817958474211</c:v>
                </c:pt>
                <c:pt idx="61">
                  <c:v>46.035173077167272</c:v>
                </c:pt>
                <c:pt idx="62">
                  <c:v>46.071602462839323</c:v>
                </c:pt>
                <c:pt idx="63">
                  <c:v>46.202983499039988</c:v>
                </c:pt>
                <c:pt idx="64">
                  <c:v>46.248473737361401</c:v>
                </c:pt>
                <c:pt idx="65">
                  <c:v>46.284349883226618</c:v>
                </c:pt>
                <c:pt idx="66">
                  <c:v>46.378682219392793</c:v>
                </c:pt>
                <c:pt idx="67">
                  <c:v>46.504929100971403</c:v>
                </c:pt>
                <c:pt idx="68">
                  <c:v>46.702056723293914</c:v>
                </c:pt>
                <c:pt idx="69">
                  <c:v>46.774448926792836</c:v>
                </c:pt>
                <c:pt idx="70">
                  <c:v>46.842771166503049</c:v>
                </c:pt>
                <c:pt idx="71">
                  <c:v>46.898979646992089</c:v>
                </c:pt>
                <c:pt idx="72">
                  <c:v>46.942124764534356</c:v>
                </c:pt>
                <c:pt idx="73">
                  <c:v>46.976719903722376</c:v>
                </c:pt>
                <c:pt idx="74">
                  <c:v>47.008441032194916</c:v>
                </c:pt>
                <c:pt idx="75">
                  <c:v>47.041421712210955</c:v>
                </c:pt>
                <c:pt idx="76">
                  <c:v>47.079367153847819</c:v>
                </c:pt>
                <c:pt idx="77">
                  <c:v>47.126381757088375</c:v>
                </c:pt>
                <c:pt idx="78">
                  <c:v>47.184607022246084</c:v>
                </c:pt>
                <c:pt idx="79">
                  <c:v>47.256302866576938</c:v>
                </c:pt>
                <c:pt idx="80">
                  <c:v>47.344357812540821</c:v>
                </c:pt>
                <c:pt idx="81">
                  <c:v>47.449292975930199</c:v>
                </c:pt>
                <c:pt idx="82">
                  <c:v>47.569026691327124</c:v>
                </c:pt>
                <c:pt idx="83">
                  <c:v>47.693785151132886</c:v>
                </c:pt>
                <c:pt idx="84">
                  <c:v>47.819828029899192</c:v>
                </c:pt>
                <c:pt idx="85">
                  <c:v>47.946630892147255</c:v>
                </c:pt>
                <c:pt idx="86">
                  <c:v>48.069883600753705</c:v>
                </c:pt>
                <c:pt idx="87">
                  <c:v>48.186729767444795</c:v>
                </c:pt>
                <c:pt idx="88">
                  <c:v>48.291587274129768</c:v>
                </c:pt>
                <c:pt idx="89">
                  <c:v>48.385611425190291</c:v>
                </c:pt>
                <c:pt idx="90">
                  <c:v>48.465146903023559</c:v>
                </c:pt>
              </c:numCache>
            </c:numRef>
          </c:val>
        </c:ser>
        <c:marker val="1"/>
        <c:axId val="216682880"/>
        <c:axId val="216418944"/>
      </c:lineChart>
      <c:catAx>
        <c:axId val="215992192"/>
        <c:scaling>
          <c:orientation val="minMax"/>
        </c:scaling>
        <c:axPos val="b"/>
        <c:numFmt formatCode="0_);[Red]\(0\)" sourceLinked="1"/>
        <c:tickLblPos val="nextTo"/>
        <c:crossAx val="216417024"/>
        <c:crosses val="autoZero"/>
        <c:auto val="1"/>
        <c:lblAlgn val="ctr"/>
        <c:lblOffset val="100"/>
        <c:tickLblSkip val="10"/>
      </c:catAx>
      <c:valAx>
        <c:axId val="216417024"/>
        <c:scaling>
          <c:orientation val="minMax"/>
        </c:scaling>
        <c:axPos val="l"/>
        <c:numFmt formatCode="0_);[Red]\(0\)" sourceLinked="1"/>
        <c:tickLblPos val="nextTo"/>
        <c:crossAx val="215992192"/>
        <c:crosses val="autoZero"/>
        <c:crossBetween val="between"/>
      </c:valAx>
      <c:valAx>
        <c:axId val="216418944"/>
        <c:scaling>
          <c:orientation val="minMax"/>
        </c:scaling>
        <c:axPos val="r"/>
        <c:numFmt formatCode="0.0_);[Red]\(0.0\)" sourceLinked="1"/>
        <c:tickLblPos val="nextTo"/>
        <c:crossAx val="216682880"/>
        <c:crosses val="max"/>
        <c:crossBetween val="between"/>
      </c:valAx>
      <c:catAx>
        <c:axId val="216682880"/>
        <c:scaling>
          <c:orientation val="minMax"/>
        </c:scaling>
        <c:delete val="1"/>
        <c:axPos val="b"/>
        <c:numFmt formatCode="0_);[Red]\(0\)" sourceLinked="1"/>
        <c:tickLblPos val="none"/>
        <c:crossAx val="216418944"/>
        <c:crosses val="autoZero"/>
        <c:auto val="1"/>
        <c:lblAlgn val="ctr"/>
        <c:lblOffset val="100"/>
      </c:catAx>
    </c:plotArea>
    <c:legend>
      <c:legendPos val="r"/>
      <c:layout/>
    </c:legend>
    <c:plotVisOnly val="1"/>
    <c:dispBlanksAs val="gap"/>
  </c:chart>
  <c:txPr>
    <a:bodyPr/>
    <a:lstStyle/>
    <a:p>
      <a:pPr>
        <a:defRPr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안정형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0099FF"/>
              </a:solidFill>
              <a:ln>
                <a:solidFill>
                  <a:schemeClr val="tx1"/>
                </a:solidFill>
              </a:ln>
            </c:spPr>
          </c:dPt>
          <c:dLbls>
            <c:delete val="1"/>
          </c:dLbls>
          <c:cat>
            <c:strRef>
              <c:f>Sheet1!$A$2</c:f>
              <c:strCache>
                <c:ptCount val="1"/>
                <c:pt idx="0">
                  <c:v>항목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39.800000000000004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불건강형</c:v>
                </c:pt>
              </c:strCache>
            </c:strRef>
          </c:tx>
          <c:spPr>
            <a:solidFill>
              <a:srgbClr val="33CCCC"/>
            </a:solidFill>
            <a:ln>
              <a:solidFill>
                <a:schemeClr val="tx1"/>
              </a:solidFill>
            </a:ln>
          </c:spPr>
          <c:dLbls>
            <c:delete val="1"/>
          </c:dLbls>
          <c:cat>
            <c:strRef>
              <c:f>Sheet1!$A$2</c:f>
              <c:strCache>
                <c:ptCount val="1"/>
                <c:pt idx="0">
                  <c:v>항목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9.4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빈곤형</c:v>
                </c:pt>
              </c:strCache>
            </c:strRef>
          </c:tx>
          <c:spPr>
            <a:solidFill>
              <a:srgbClr val="FF9933"/>
            </a:solidFill>
            <a:ln>
              <a:solidFill>
                <a:schemeClr val="tx1"/>
              </a:solidFill>
            </a:ln>
          </c:spPr>
          <c:dLbls>
            <c:delete val="1"/>
          </c:dLbls>
          <c:cat>
            <c:strRef>
              <c:f>Sheet1!$A$2</c:f>
              <c:strCache>
                <c:ptCount val="1"/>
                <c:pt idx="0">
                  <c:v>항목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무위형</c:v>
                </c:pt>
              </c:strCache>
            </c:strRef>
          </c:tx>
          <c:spPr>
            <a:solidFill>
              <a:srgbClr val="FF9999"/>
            </a:solidFill>
            <a:ln>
              <a:solidFill>
                <a:schemeClr val="tx1"/>
              </a:solidFill>
            </a:ln>
          </c:spPr>
          <c:dLbls>
            <c:delete val="1"/>
          </c:dLbls>
          <c:cat>
            <c:strRef>
              <c:f>Sheet1!$A$2</c:f>
              <c:strCache>
                <c:ptCount val="1"/>
                <c:pt idx="0">
                  <c:v>항목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계열 5</c:v>
                </c:pt>
              </c:strCache>
            </c:strRef>
          </c:tx>
          <c:spPr>
            <a:solidFill>
              <a:srgbClr val="FF6699"/>
            </a:solidFill>
          </c:spPr>
          <c:dPt>
            <c:idx val="0"/>
            <c:spPr>
              <a:solidFill>
                <a:srgbClr val="FF6699"/>
              </a:solidFill>
              <a:ln>
                <a:solidFill>
                  <a:schemeClr val="tx1"/>
                </a:solidFill>
              </a:ln>
            </c:spPr>
          </c:dPt>
          <c:dLbls>
            <c:delete val="1"/>
          </c:dLbls>
          <c:cat>
            <c:strRef>
              <c:f>Sheet1!$A$2</c:f>
              <c:strCache>
                <c:ptCount val="1"/>
                <c:pt idx="0">
                  <c:v>항목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34.200000000000003</c:v>
                </c:pt>
              </c:numCache>
            </c:numRef>
          </c:val>
        </c:ser>
        <c:dLbls>
          <c:showVal val="1"/>
        </c:dLbls>
        <c:overlap val="100"/>
        <c:axId val="220844800"/>
        <c:axId val="220846336"/>
      </c:barChart>
      <c:catAx>
        <c:axId val="220844800"/>
        <c:scaling>
          <c:orientation val="minMax"/>
        </c:scaling>
        <c:delete val="1"/>
        <c:axPos val="b"/>
        <c:tickLblPos val="none"/>
        <c:crossAx val="220846336"/>
        <c:crosses val="autoZero"/>
        <c:auto val="1"/>
        <c:lblAlgn val="ctr"/>
        <c:lblOffset val="100"/>
      </c:catAx>
      <c:valAx>
        <c:axId val="220846336"/>
        <c:scaling>
          <c:orientation val="minMax"/>
        </c:scaling>
        <c:delete val="1"/>
        <c:axPos val="l"/>
        <c:numFmt formatCode="0%" sourceLinked="1"/>
        <c:tickLblPos val="none"/>
        <c:crossAx val="2208448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ko-K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50대</c:v>
                </c:pt>
              </c:strCache>
            </c:strRef>
          </c:tx>
          <c:spPr>
            <a:solidFill>
              <a:srgbClr val="3399FF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dLblPos val="inEnd"/>
            <c:showVal val="1"/>
          </c:dLbls>
          <c:cat>
            <c:strRef>
              <c:f>Sheet1!$A$2:$A$5</c:f>
              <c:strCache>
                <c:ptCount val="4"/>
                <c:pt idx="0">
                  <c:v>가족 및 사회관계</c:v>
                </c:pt>
                <c:pt idx="1">
                  <c:v>건강상태</c:v>
                </c:pt>
                <c:pt idx="2">
                  <c:v>경제상태</c:v>
                </c:pt>
                <c:pt idx="3">
                  <c:v>사회참여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79.900000000000006</c:v>
                </c:pt>
                <c:pt idx="1">
                  <c:v>78</c:v>
                </c:pt>
                <c:pt idx="2">
                  <c:v>55.6</c:v>
                </c:pt>
                <c:pt idx="3">
                  <c:v>41.1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60대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dLblPos val="inEnd"/>
            <c:showVal val="1"/>
          </c:dLbls>
          <c:cat>
            <c:strRef>
              <c:f>Sheet1!$A$2:$A$5</c:f>
              <c:strCache>
                <c:ptCount val="4"/>
                <c:pt idx="0">
                  <c:v>가족 및 사회관계</c:v>
                </c:pt>
                <c:pt idx="1">
                  <c:v>건강상태</c:v>
                </c:pt>
                <c:pt idx="2">
                  <c:v>경제상태</c:v>
                </c:pt>
                <c:pt idx="3">
                  <c:v>사회참여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74.8</c:v>
                </c:pt>
                <c:pt idx="1">
                  <c:v>70.900000000000006</c:v>
                </c:pt>
                <c:pt idx="2">
                  <c:v>45.8</c:v>
                </c:pt>
                <c:pt idx="3">
                  <c:v>31.9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70대 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dLblPos val="inEnd"/>
            <c:showVal val="1"/>
          </c:dLbls>
          <c:cat>
            <c:strRef>
              <c:f>Sheet1!$A$2:$A$5</c:f>
              <c:strCache>
                <c:ptCount val="4"/>
                <c:pt idx="0">
                  <c:v>가족 및 사회관계</c:v>
                </c:pt>
                <c:pt idx="1">
                  <c:v>건강상태</c:v>
                </c:pt>
                <c:pt idx="2">
                  <c:v>경제상태</c:v>
                </c:pt>
                <c:pt idx="3">
                  <c:v>사회참여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66.5</c:v>
                </c:pt>
                <c:pt idx="1">
                  <c:v>69.7</c:v>
                </c:pt>
                <c:pt idx="2">
                  <c:v>37</c:v>
                </c:pt>
                <c:pt idx="3">
                  <c:v>25.1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80대 이상</c:v>
                </c:pt>
              </c:strCache>
            </c:strRef>
          </c:tx>
          <c:spPr>
            <a:solidFill>
              <a:srgbClr val="F4740A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dLblPos val="inEnd"/>
            <c:showVal val="1"/>
          </c:dLbls>
          <c:cat>
            <c:strRef>
              <c:f>Sheet1!$A$2:$A$5</c:f>
              <c:strCache>
                <c:ptCount val="4"/>
                <c:pt idx="0">
                  <c:v>가족 및 사회관계</c:v>
                </c:pt>
                <c:pt idx="1">
                  <c:v>건강상태</c:v>
                </c:pt>
                <c:pt idx="2">
                  <c:v>경제상태</c:v>
                </c:pt>
                <c:pt idx="3">
                  <c:v>사회참여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51.5</c:v>
                </c:pt>
                <c:pt idx="1">
                  <c:v>57.7</c:v>
                </c:pt>
                <c:pt idx="2">
                  <c:v>36.9</c:v>
                </c:pt>
                <c:pt idx="3">
                  <c:v>18.5</c:v>
                </c:pt>
              </c:numCache>
            </c:numRef>
          </c:val>
        </c:ser>
        <c:axId val="225275264"/>
        <c:axId val="228217984"/>
      </c:barChart>
      <c:catAx>
        <c:axId val="22527526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ko-KR"/>
          </a:p>
        </c:txPr>
        <c:crossAx val="228217984"/>
        <c:crosses val="autoZero"/>
        <c:auto val="1"/>
        <c:lblAlgn val="ctr"/>
        <c:lblOffset val="100"/>
      </c:catAx>
      <c:valAx>
        <c:axId val="228217984"/>
        <c:scaling>
          <c:orientation val="minMax"/>
        </c:scaling>
        <c:axPos val="l"/>
        <c:numFmt formatCode="General" sourceLinked="1"/>
        <c:tickLblPos val="nextTo"/>
        <c:crossAx val="225275264"/>
        <c:crosses val="autoZero"/>
        <c:crossBetween val="between"/>
        <c:majorUnit val="10"/>
      </c:valAx>
    </c:plotArea>
    <c:legend>
      <c:legendPos val="b"/>
      <c:layout/>
    </c:legend>
    <c:plotVisOnly val="1"/>
  </c:chart>
  <c:txPr>
    <a:bodyPr/>
    <a:lstStyle/>
    <a:p>
      <a:pPr>
        <a:defRPr sz="11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균형준비형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Sheet1!$B$1:$G$1</c:f>
              <c:strCache>
                <c:ptCount val="6"/>
                <c:pt idx="0">
                  <c:v>공무원/준공무원</c:v>
                </c:pt>
                <c:pt idx="1">
                  <c:v>전문직</c:v>
                </c:pt>
                <c:pt idx="2">
                  <c:v>사무직/경영관리</c:v>
                </c:pt>
                <c:pt idx="3">
                  <c:v>기능직</c:v>
                </c:pt>
                <c:pt idx="4">
                  <c:v>자영업</c:v>
                </c:pt>
                <c:pt idx="5">
                  <c:v>판매/서비스직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58.7</c:v>
                </c:pt>
                <c:pt idx="1">
                  <c:v>37.5</c:v>
                </c:pt>
                <c:pt idx="2">
                  <c:v>32.200000000000003</c:v>
                </c:pt>
                <c:pt idx="3">
                  <c:v>21</c:v>
                </c:pt>
                <c:pt idx="4">
                  <c:v>21.1</c:v>
                </c:pt>
                <c:pt idx="5">
                  <c:v>20.5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재무준비형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11.0</a:t>
                    </a:r>
                    <a:endParaRPr lang="en-US" alt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Sheet1!$B$1:$G$1</c:f>
              <c:strCache>
                <c:ptCount val="6"/>
                <c:pt idx="0">
                  <c:v>공무원/준공무원</c:v>
                </c:pt>
                <c:pt idx="1">
                  <c:v>전문직</c:v>
                </c:pt>
                <c:pt idx="2">
                  <c:v>사무직/경영관리</c:v>
                </c:pt>
                <c:pt idx="3">
                  <c:v>기능직</c:v>
                </c:pt>
                <c:pt idx="4">
                  <c:v>자영업</c:v>
                </c:pt>
                <c:pt idx="5">
                  <c:v>판매/서비스직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11</c:v>
                </c:pt>
                <c:pt idx="1">
                  <c:v>9.3000000000000007</c:v>
                </c:pt>
                <c:pt idx="2">
                  <c:v>12.5</c:v>
                </c:pt>
                <c:pt idx="3">
                  <c:v>11.4</c:v>
                </c:pt>
                <c:pt idx="4">
                  <c:v>7.9</c:v>
                </c:pt>
                <c:pt idx="5">
                  <c:v>9.5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비재무준비형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Sheet1!$B$1:$G$1</c:f>
              <c:strCache>
                <c:ptCount val="6"/>
                <c:pt idx="0">
                  <c:v>공무원/준공무원</c:v>
                </c:pt>
                <c:pt idx="1">
                  <c:v>전문직</c:v>
                </c:pt>
                <c:pt idx="2">
                  <c:v>사무직/경영관리</c:v>
                </c:pt>
                <c:pt idx="3">
                  <c:v>기능직</c:v>
                </c:pt>
                <c:pt idx="4">
                  <c:v>자영업</c:v>
                </c:pt>
                <c:pt idx="5">
                  <c:v>판매/서비스직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  <c:pt idx="0">
                  <c:v>22.1</c:v>
                </c:pt>
                <c:pt idx="1">
                  <c:v>37.700000000000003</c:v>
                </c:pt>
                <c:pt idx="2">
                  <c:v>34.6</c:v>
                </c:pt>
                <c:pt idx="3">
                  <c:v>39.700000000000003</c:v>
                </c:pt>
                <c:pt idx="4">
                  <c:v>41.7</c:v>
                </c:pt>
                <c:pt idx="5">
                  <c:v>40.4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준비부족형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Sheet1!$B$1:$G$1</c:f>
              <c:strCache>
                <c:ptCount val="6"/>
                <c:pt idx="0">
                  <c:v>공무원/준공무원</c:v>
                </c:pt>
                <c:pt idx="1">
                  <c:v>전문직</c:v>
                </c:pt>
                <c:pt idx="2">
                  <c:v>사무직/경영관리</c:v>
                </c:pt>
                <c:pt idx="3">
                  <c:v>기능직</c:v>
                </c:pt>
                <c:pt idx="4">
                  <c:v>자영업</c:v>
                </c:pt>
                <c:pt idx="5">
                  <c:v>판매/서비스직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8.1</c:v>
                </c:pt>
                <c:pt idx="1">
                  <c:v>15.6</c:v>
                </c:pt>
                <c:pt idx="2">
                  <c:v>20.7</c:v>
                </c:pt>
                <c:pt idx="3">
                  <c:v>27.8</c:v>
                </c:pt>
                <c:pt idx="4">
                  <c:v>29.3</c:v>
                </c:pt>
                <c:pt idx="5">
                  <c:v>29.5</c:v>
                </c:pt>
              </c:numCache>
            </c:numRef>
          </c:val>
        </c:ser>
        <c:dLbls>
          <c:showVal val="1"/>
        </c:dLbls>
        <c:overlap val="100"/>
        <c:axId val="230974592"/>
        <c:axId val="230976128"/>
      </c:barChart>
      <c:catAx>
        <c:axId val="230974592"/>
        <c:scaling>
          <c:orientation val="minMax"/>
        </c:scaling>
        <c:axPos val="b"/>
        <c:tickLblPos val="nextTo"/>
        <c:txPr>
          <a:bodyPr/>
          <a:lstStyle/>
          <a:p>
            <a:pPr>
              <a:defRPr lang="ko-KR" altLang="en-US"/>
            </a:pPr>
            <a:endParaRPr lang="ko-KR"/>
          </a:p>
        </c:txPr>
        <c:crossAx val="230976128"/>
        <c:crosses val="autoZero"/>
        <c:auto val="1"/>
        <c:lblAlgn val="ctr"/>
        <c:lblOffset val="100"/>
      </c:catAx>
      <c:valAx>
        <c:axId val="230976128"/>
        <c:scaling>
          <c:orientation val="minMax"/>
        </c:scaling>
        <c:delete val="1"/>
        <c:axPos val="l"/>
        <c:numFmt formatCode="General" sourceLinked="1"/>
        <c:tickLblPos val="none"/>
        <c:crossAx val="2309745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2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Pt>
            <c:idx val="0"/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spPr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5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6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ko-KR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건강문제</c:v>
                </c:pt>
                <c:pt idx="1">
                  <c:v>경제적 어려움</c:v>
                </c:pt>
                <c:pt idx="2">
                  <c:v>가족 및 지인과의 갈등 및 단절</c:v>
                </c:pt>
                <c:pt idx="3">
                  <c:v>외로움</c:v>
                </c:pt>
                <c:pt idx="4">
                  <c:v>가족의 건강 문제</c:v>
                </c:pt>
                <c:pt idx="5">
                  <c:v>가족 및 지인 사망</c:v>
                </c:pt>
                <c:pt idx="6">
                  <c:v>기타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32.6</c:v>
                </c:pt>
                <c:pt idx="1">
                  <c:v>30.8</c:v>
                </c:pt>
                <c:pt idx="2">
                  <c:v>15.6</c:v>
                </c:pt>
                <c:pt idx="3">
                  <c:v>10.200000000000001</c:v>
                </c:pt>
                <c:pt idx="4">
                  <c:v>4.5</c:v>
                </c:pt>
                <c:pt idx="5">
                  <c:v>3.6</c:v>
                </c:pt>
                <c:pt idx="6">
                  <c:v>2.8</c:v>
                </c:pt>
              </c:numCache>
            </c:numRef>
          </c:val>
        </c:ser>
        <c:axId val="231489536"/>
        <c:axId val="231491456"/>
      </c:barChart>
      <c:catAx>
        <c:axId val="23148953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ko-KR"/>
          </a:p>
        </c:txPr>
        <c:crossAx val="231491456"/>
        <c:crosses val="autoZero"/>
        <c:auto val="1"/>
        <c:lblAlgn val="ctr"/>
        <c:lblOffset val="100"/>
      </c:catAx>
      <c:valAx>
        <c:axId val="231491456"/>
        <c:scaling>
          <c:orientation val="minMax"/>
        </c:scaling>
        <c:axPos val="l"/>
        <c:numFmt formatCode="General" sourceLinked="1"/>
        <c:tickLblPos val="nextTo"/>
        <c:crossAx val="231489536"/>
        <c:crosses val="autoZero"/>
        <c:crossBetween val="between"/>
      </c:valAx>
    </c:plotArea>
    <c:plotVisOnly val="1"/>
  </c:chart>
  <c:txPr>
    <a:bodyPr/>
    <a:lstStyle/>
    <a:p>
      <a:pPr>
        <a:defRPr sz="14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>
        <c:manualLayout>
          <c:layoutTarget val="inner"/>
          <c:xMode val="edge"/>
          <c:yMode val="edge"/>
          <c:x val="8.7516138053626263E-2"/>
          <c:y val="0.19715528240969871"/>
          <c:w val="0.88195660252309505"/>
          <c:h val="0.6898736840687770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노인10만명당 자살률</c:v>
                </c:pt>
              </c:strCache>
            </c:strRef>
          </c:tx>
          <c:spPr>
            <a:ln w="25400">
              <a:solidFill>
                <a:schemeClr val="accent2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20"/>
              <c:delete val="1"/>
            </c:dLbl>
            <c:dLbl>
              <c:idx val="21"/>
              <c:delete val="1"/>
            </c:dLbl>
            <c:dLbl>
              <c:idx val="22"/>
              <c:delete val="1"/>
            </c:dLbl>
            <c:dLblPos val="t"/>
            <c:showVal val="1"/>
          </c:dLbls>
          <c:cat>
            <c:numRef>
              <c:f>Sheet1!$A$2:$A$24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Sheet1!$B$2:$B$24</c:f>
              <c:numCache>
                <c:formatCode>#,##0.0</c:formatCode>
                <c:ptCount val="23"/>
                <c:pt idx="0">
                  <c:v>14.3</c:v>
                </c:pt>
                <c:pt idx="1">
                  <c:v>14.6</c:v>
                </c:pt>
                <c:pt idx="2">
                  <c:v>16.7</c:v>
                </c:pt>
                <c:pt idx="3">
                  <c:v>19.899999999999999</c:v>
                </c:pt>
                <c:pt idx="4">
                  <c:v>20.399999999999999</c:v>
                </c:pt>
                <c:pt idx="5">
                  <c:v>23.6</c:v>
                </c:pt>
                <c:pt idx="6">
                  <c:v>29</c:v>
                </c:pt>
                <c:pt idx="7">
                  <c:v>30.3</c:v>
                </c:pt>
                <c:pt idx="8">
                  <c:v>39.4</c:v>
                </c:pt>
                <c:pt idx="9">
                  <c:v>36.6</c:v>
                </c:pt>
                <c:pt idx="10">
                  <c:v>35.5</c:v>
                </c:pt>
                <c:pt idx="11">
                  <c:v>42</c:v>
                </c:pt>
                <c:pt idx="12">
                  <c:v>55.8</c:v>
                </c:pt>
                <c:pt idx="13">
                  <c:v>72.3</c:v>
                </c:pt>
                <c:pt idx="14">
                  <c:v>79</c:v>
                </c:pt>
                <c:pt idx="15">
                  <c:v>80.3</c:v>
                </c:pt>
                <c:pt idx="16">
                  <c:v>72</c:v>
                </c:pt>
                <c:pt idx="17">
                  <c:v>75.2</c:v>
                </c:pt>
                <c:pt idx="18">
                  <c:v>71.7</c:v>
                </c:pt>
                <c:pt idx="19">
                  <c:v>78.8</c:v>
                </c:pt>
                <c:pt idx="20">
                  <c:v>81.900000000000006</c:v>
                </c:pt>
                <c:pt idx="21">
                  <c:v>79.7</c:v>
                </c:pt>
                <c:pt idx="22">
                  <c:v>69.8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노인빈곤율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80"/>
              <c:tx>
                <c:rich>
                  <a:bodyPr/>
                  <a:lstStyle/>
                  <a:p>
                    <a:r>
                      <a:rPr lang="en-US" altLang="en-US" dirty="0" smtClean="0"/>
                      <a:t>‘40</a:t>
                    </a:r>
                    <a:endParaRPr lang="en-US" altLang="en-US" dirty="0"/>
                  </a:p>
                </c:rich>
              </c:tx>
              <c:dLblPos val="t"/>
              <c:showVal val="1"/>
            </c:dLbl>
            <c:delete val="1"/>
          </c:dLbls>
          <c:cat>
            <c:numRef>
              <c:f>Sheet1!$A$2:$A$24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Sheet1!$C$2:$C$24</c:f>
              <c:numCache>
                <c:formatCode>General</c:formatCode>
                <c:ptCount val="23"/>
                <c:pt idx="16" formatCode="#,##0.0">
                  <c:v>42.8</c:v>
                </c:pt>
                <c:pt idx="17" formatCode="#,##0.0">
                  <c:v>43.6</c:v>
                </c:pt>
                <c:pt idx="18" formatCode="#,##0.0">
                  <c:v>44.1</c:v>
                </c:pt>
                <c:pt idx="19" formatCode="#,##0.0">
                  <c:v>45.9</c:v>
                </c:pt>
                <c:pt idx="20" formatCode="#,##0.0">
                  <c:v>46.3</c:v>
                </c:pt>
                <c:pt idx="21" formatCode="#,##0.0">
                  <c:v>47.6</c:v>
                </c:pt>
                <c:pt idx="22" formatCode="#,##0.0">
                  <c:v>47.2</c:v>
                </c:pt>
              </c:numCache>
            </c:numRef>
          </c:val>
        </c:ser>
        <c:marker val="1"/>
        <c:axId val="205091200"/>
        <c:axId val="205092736"/>
      </c:lineChart>
      <c:lineChart>
        <c:grouping val="standard"/>
        <c:ser>
          <c:idx val="2"/>
          <c:order val="2"/>
          <c:tx>
            <c:strRef>
              <c:f>Sheet1!$D$1</c:f>
              <c:strCache>
                <c:ptCount val="1"/>
                <c:pt idx="0">
                  <c:v>지니계수</c:v>
                </c:pt>
              </c:strCache>
            </c:strRef>
          </c:tx>
          <c:spPr>
            <a:ln w="25400">
              <a:prstDash val="dash"/>
            </a:ln>
          </c:spPr>
          <c:marker>
            <c:symbol val="none"/>
          </c:marker>
          <c:dLbls>
            <c:dLbl>
              <c:idx val="100"/>
              <c:layout>
                <c:manualLayout>
                  <c:x val="0"/>
                  <c:y val="-2.609817847044141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 smtClean="0"/>
                      <a:t>’60</a:t>
                    </a:r>
                  </a:p>
                </c:rich>
              </c:tx>
              <c:showVal val="1"/>
            </c:dLbl>
            <c:delete val="1"/>
          </c:dLbls>
          <c:cat>
            <c:numRef>
              <c:f>Sheet1!$A$2:$A$24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Sheet1!$D$2:$D$24</c:f>
              <c:numCache>
                <c:formatCode>General</c:formatCode>
                <c:ptCount val="23"/>
                <c:pt idx="16" formatCode="#,##0.000">
                  <c:v>0.3900000000000004</c:v>
                </c:pt>
                <c:pt idx="17" formatCode="#,##0.000">
                  <c:v>0.39700000000000046</c:v>
                </c:pt>
                <c:pt idx="18" formatCode="#,##0.000">
                  <c:v>0.40300000000000002</c:v>
                </c:pt>
                <c:pt idx="19" formatCode="#,##0.000">
                  <c:v>0.40400000000000008</c:v>
                </c:pt>
                <c:pt idx="20" formatCode="#,##0.000">
                  <c:v>0.41100000000000031</c:v>
                </c:pt>
                <c:pt idx="21" formatCode="#,##0.000">
                  <c:v>0.42000000000000032</c:v>
                </c:pt>
                <c:pt idx="22" formatCode="#,##0.000">
                  <c:v>0.43300000000000033</c:v>
                </c:pt>
              </c:numCache>
            </c:numRef>
          </c:val>
          <c:smooth val="1"/>
        </c:ser>
        <c:marker val="1"/>
        <c:axId val="208786560"/>
        <c:axId val="205094272"/>
      </c:lineChart>
      <c:catAx>
        <c:axId val="205091200"/>
        <c:scaling>
          <c:orientation val="minMax"/>
        </c:scaling>
        <c:axPos val="b"/>
        <c:numFmt formatCode="General" sourceLinked="1"/>
        <c:tickLblPos val="nextTo"/>
        <c:crossAx val="205092736"/>
        <c:crosses val="autoZero"/>
        <c:auto val="1"/>
        <c:lblAlgn val="ctr"/>
        <c:lblOffset val="100"/>
        <c:tickLblSkip val="5"/>
      </c:catAx>
      <c:valAx>
        <c:axId val="205092736"/>
        <c:scaling>
          <c:orientation val="minMax"/>
          <c:max val="100"/>
          <c:min val="0"/>
        </c:scaling>
        <c:axPos val="l"/>
        <c:numFmt formatCode="#,##0;[Red]\-#,##0" sourceLinked="0"/>
        <c:tickLblPos val="nextTo"/>
        <c:crossAx val="205091200"/>
        <c:crosses val="autoZero"/>
        <c:crossBetween val="midCat"/>
      </c:valAx>
      <c:valAx>
        <c:axId val="205094272"/>
        <c:scaling>
          <c:orientation val="minMax"/>
          <c:max val="0.5"/>
          <c:min val="0.30000000000000032"/>
        </c:scaling>
        <c:axPos val="r"/>
        <c:numFmt formatCode="#,##0.00;[Red]\-#,##0.00" sourceLinked="0"/>
        <c:tickLblPos val="nextTo"/>
        <c:crossAx val="208786560"/>
        <c:crosses val="max"/>
        <c:crossBetween val="between"/>
        <c:majorUnit val="5.0000000000000031E-2"/>
      </c:valAx>
      <c:catAx>
        <c:axId val="208786560"/>
        <c:scaling>
          <c:orientation val="minMax"/>
        </c:scaling>
        <c:delete val="1"/>
        <c:axPos val="b"/>
        <c:numFmt formatCode="General" sourceLinked="1"/>
        <c:tickLblPos val="none"/>
        <c:crossAx val="205094272"/>
        <c:crosses val="autoZero"/>
        <c:auto val="1"/>
        <c:lblAlgn val="ctr"/>
        <c:lblOffset val="100"/>
      </c:catAx>
    </c:plotArea>
    <c:plotVisOnly val="1"/>
    <c:dispBlanksAs val="gap"/>
  </c:chart>
  <c:txPr>
    <a:bodyPr/>
    <a:lstStyle/>
    <a:p>
      <a:pPr>
        <a:defRPr sz="12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질병 개수 1개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54세이하</c:v>
                </c:pt>
                <c:pt idx="1">
                  <c:v>55-59세</c:v>
                </c:pt>
                <c:pt idx="2">
                  <c:v>60-64세</c:v>
                </c:pt>
                <c:pt idx="3">
                  <c:v>65-69세</c:v>
                </c:pt>
                <c:pt idx="4">
                  <c:v>70-74세</c:v>
                </c:pt>
                <c:pt idx="5">
                  <c:v>75-79세</c:v>
                </c:pt>
                <c:pt idx="6">
                  <c:v>80세이상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27.5</c:v>
                </c:pt>
                <c:pt idx="1">
                  <c:v>32.300000000000004</c:v>
                </c:pt>
                <c:pt idx="2">
                  <c:v>32.300000000000004</c:v>
                </c:pt>
                <c:pt idx="3">
                  <c:v>31.5</c:v>
                </c:pt>
                <c:pt idx="4">
                  <c:v>31.4</c:v>
                </c:pt>
                <c:pt idx="5">
                  <c:v>26.6</c:v>
                </c:pt>
                <c:pt idx="6">
                  <c:v>26.2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질병 개수 2개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54세이하</c:v>
                </c:pt>
                <c:pt idx="1">
                  <c:v>55-59세</c:v>
                </c:pt>
                <c:pt idx="2">
                  <c:v>60-64세</c:v>
                </c:pt>
                <c:pt idx="3">
                  <c:v>65-69세</c:v>
                </c:pt>
                <c:pt idx="4">
                  <c:v>70-74세</c:v>
                </c:pt>
                <c:pt idx="5">
                  <c:v>75-79세</c:v>
                </c:pt>
                <c:pt idx="6">
                  <c:v>80세이상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6.4</c:v>
                </c:pt>
                <c:pt idx="1">
                  <c:v>13.2</c:v>
                </c:pt>
                <c:pt idx="2">
                  <c:v>18.8</c:v>
                </c:pt>
                <c:pt idx="3">
                  <c:v>22.7</c:v>
                </c:pt>
                <c:pt idx="4">
                  <c:v>24.5</c:v>
                </c:pt>
                <c:pt idx="5">
                  <c:v>27.9</c:v>
                </c:pt>
                <c:pt idx="6">
                  <c:v>29.2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질병 개수 3개이상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54세이하</c:v>
                </c:pt>
                <c:pt idx="1">
                  <c:v>55-59세</c:v>
                </c:pt>
                <c:pt idx="2">
                  <c:v>60-64세</c:v>
                </c:pt>
                <c:pt idx="3">
                  <c:v>65-69세</c:v>
                </c:pt>
                <c:pt idx="4">
                  <c:v>70-74세</c:v>
                </c:pt>
                <c:pt idx="5">
                  <c:v>75-79세</c:v>
                </c:pt>
                <c:pt idx="6">
                  <c:v>80세이상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2.1</c:v>
                </c:pt>
                <c:pt idx="1">
                  <c:v>5.0999999999999996</c:v>
                </c:pt>
                <c:pt idx="2">
                  <c:v>10.6</c:v>
                </c:pt>
                <c:pt idx="3">
                  <c:v>19.8</c:v>
                </c:pt>
                <c:pt idx="4">
                  <c:v>23.7</c:v>
                </c:pt>
                <c:pt idx="5">
                  <c:v>29.5</c:v>
                </c:pt>
                <c:pt idx="6">
                  <c:v>31.4</c:v>
                </c:pt>
              </c:numCache>
            </c:numRef>
          </c:val>
        </c:ser>
        <c:overlap val="100"/>
        <c:axId val="208898304"/>
        <c:axId val="208912384"/>
      </c:barChart>
      <c:lineChart>
        <c:grouping val="standard"/>
        <c:ser>
          <c:idx val="3"/>
          <c:order val="3"/>
          <c:tx>
            <c:strRef>
              <c:f>Sheet1!$E$1</c:f>
              <c:strCache>
                <c:ptCount val="1"/>
                <c:pt idx="0">
                  <c:v>만성질환 유병율</c:v>
                </c:pt>
              </c:strCache>
            </c:strRef>
          </c:tx>
          <c:marker>
            <c:symbol val="none"/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36.0</a:t>
                    </a:r>
                    <a:endParaRPr lang="en-US" altLang="en-US"/>
                  </a:p>
                </c:rich>
              </c:tx>
              <c:dLblPos val="t"/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74.0</a:t>
                    </a:r>
                    <a:endParaRPr lang="en-US" altLang="en-US"/>
                  </a:p>
                </c:rich>
              </c:tx>
              <c:dLblPos val="t"/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84.0</a:t>
                    </a:r>
                    <a:endParaRPr lang="en-US" altLang="en-US"/>
                  </a:p>
                </c:rich>
              </c:tx>
              <c:dLblPos val="t"/>
              <c:showVal val="1"/>
            </c:dLbl>
            <c:dLblPos val="t"/>
            <c:showVal val="1"/>
          </c:dLbls>
          <c:cat>
            <c:strRef>
              <c:f>Sheet1!$A$2:$A$8</c:f>
              <c:strCache>
                <c:ptCount val="7"/>
                <c:pt idx="0">
                  <c:v>54세이하</c:v>
                </c:pt>
                <c:pt idx="1">
                  <c:v>55-59세</c:v>
                </c:pt>
                <c:pt idx="2">
                  <c:v>60-64세</c:v>
                </c:pt>
                <c:pt idx="3">
                  <c:v>65-69세</c:v>
                </c:pt>
                <c:pt idx="4">
                  <c:v>70-74세</c:v>
                </c:pt>
                <c:pt idx="5">
                  <c:v>75-79세</c:v>
                </c:pt>
                <c:pt idx="6">
                  <c:v>80세이상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36</c:v>
                </c:pt>
                <c:pt idx="1">
                  <c:v>50.6</c:v>
                </c:pt>
                <c:pt idx="2">
                  <c:v>61.70000000000001</c:v>
                </c:pt>
                <c:pt idx="3">
                  <c:v>74</c:v>
                </c:pt>
                <c:pt idx="4">
                  <c:v>79.599999999999994</c:v>
                </c:pt>
                <c:pt idx="5">
                  <c:v>84</c:v>
                </c:pt>
                <c:pt idx="6">
                  <c:v>86.8</c:v>
                </c:pt>
              </c:numCache>
            </c:numRef>
          </c:val>
        </c:ser>
        <c:marker val="1"/>
        <c:axId val="208898304"/>
        <c:axId val="208912384"/>
      </c:lineChart>
      <c:catAx>
        <c:axId val="208898304"/>
        <c:scaling>
          <c:orientation val="minMax"/>
        </c:scaling>
        <c:axPos val="b"/>
        <c:tickLblPos val="nextTo"/>
        <c:crossAx val="208912384"/>
        <c:crosses val="autoZero"/>
        <c:auto val="1"/>
        <c:lblAlgn val="ctr"/>
        <c:lblOffset val="100"/>
      </c:catAx>
      <c:valAx>
        <c:axId val="208912384"/>
        <c:scaling>
          <c:orientation val="minMax"/>
        </c:scaling>
        <c:axPos val="l"/>
        <c:numFmt formatCode="General" sourceLinked="1"/>
        <c:tickLblPos val="nextTo"/>
        <c:crossAx val="2088983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2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65세이상 진료비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metal">
              <a:bevelT w="38100" h="57150" prst="angle"/>
            </a:sp3d>
          </c:spPr>
          <c:dLbls>
            <c:dLbl>
              <c:idx val="0"/>
              <c:layout>
                <c:manualLayout>
                  <c:x val="4.3360130121360583E-3"/>
                  <c:y val="-6.1538030826084812E-2"/>
                </c:manualLayout>
              </c:layout>
              <c:dLblPos val="inEnd"/>
              <c:showVal val="1"/>
            </c:dLbl>
            <c:dLbl>
              <c:idx val="1"/>
              <c:layout>
                <c:manualLayout>
                  <c:x val="4.3360130121360583E-3"/>
                  <c:y val="-5.8119251335746899E-2"/>
                </c:manualLayout>
              </c:layout>
              <c:dLblPos val="inEnd"/>
              <c:showVal val="1"/>
            </c:dLbl>
            <c:dLbl>
              <c:idx val="2"/>
              <c:layout>
                <c:manualLayout>
                  <c:x val="4.3360130121360583E-3"/>
                  <c:y val="-5.8119251335746899E-2"/>
                </c:manualLayout>
              </c:layout>
              <c:dLblPos val="inEnd"/>
              <c:showVal val="1"/>
            </c:dLbl>
            <c:dLbl>
              <c:idx val="3"/>
              <c:layout>
                <c:manualLayout>
                  <c:x val="0"/>
                  <c:y val="-7.1794369297098939E-2"/>
                </c:manualLayout>
              </c:layout>
              <c:dLblPos val="inEnd"/>
              <c:showVal val="1"/>
            </c:dLbl>
            <c:dLbl>
              <c:idx val="4"/>
              <c:layout>
                <c:manualLayout>
                  <c:x val="0"/>
                  <c:y val="-7.8631928277775029E-2"/>
                </c:manualLayout>
              </c:layout>
              <c:dLblPos val="inEnd"/>
              <c:showVal val="1"/>
            </c:dLbl>
            <c:dLbl>
              <c:idx val="5"/>
              <c:layout>
                <c:manualLayout>
                  <c:x val="0"/>
                  <c:y val="-7.521314878743697E-2"/>
                </c:manualLayout>
              </c:layout>
              <c:dLblPos val="inEnd"/>
              <c:showVal val="1"/>
            </c:dLbl>
            <c:dLbl>
              <c:idx val="6"/>
              <c:layout>
                <c:manualLayout>
                  <c:x val="0"/>
                  <c:y val="-6.4956810316422892E-2"/>
                </c:manualLayout>
              </c:layout>
              <c:dLblPos val="inEnd"/>
              <c:showVal val="1"/>
            </c:dLbl>
            <c:dLbl>
              <c:idx val="7"/>
              <c:layout>
                <c:manualLayout>
                  <c:x val="4.9843887896517331E-3"/>
                  <c:y val="-0.3678205630702906"/>
                </c:manualLayout>
              </c:layout>
              <c:dLblPos val="ctr"/>
              <c:showVal val="1"/>
            </c:dLbl>
            <c:txPr>
              <a:bodyPr/>
              <a:lstStyle/>
              <a:p>
                <a:pPr>
                  <a:defRPr sz="900"/>
                </a:pPr>
                <a:endParaRPr lang="ko-KR"/>
              </a:p>
            </c:txPr>
            <c:dLblPos val="inEnd"/>
            <c:showVal val="1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60556</c:v>
                </c:pt>
                <c:pt idx="1">
                  <c:v>73931</c:v>
                </c:pt>
                <c:pt idx="2">
                  <c:v>90813</c:v>
                </c:pt>
                <c:pt idx="3">
                  <c:v>104904</c:v>
                </c:pt>
                <c:pt idx="4">
                  <c:v>120391</c:v>
                </c:pt>
                <c:pt idx="5">
                  <c:v>137847</c:v>
                </c:pt>
                <c:pt idx="6">
                  <c:v>148384</c:v>
                </c:pt>
                <c:pt idx="7">
                  <c:v>160382</c:v>
                </c:pt>
              </c:numCache>
            </c:numRef>
          </c:val>
        </c:ser>
        <c:gapWidth val="60"/>
        <c:overlap val="100"/>
        <c:axId val="202050944"/>
        <c:axId val="209151104"/>
      </c:barChart>
      <c:lineChart>
        <c:grouping val="standard"/>
        <c:ser>
          <c:idx val="1"/>
          <c:order val="1"/>
          <c:tx>
            <c:strRef>
              <c:f>Sheet1!$C$1</c:f>
              <c:strCache>
                <c:ptCount val="1"/>
                <c:pt idx="0">
                  <c:v>전체진료비 중 차지하는 비율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050"/>
                </a:pPr>
                <a:endParaRPr lang="ko-KR"/>
              </a:p>
            </c:txPr>
            <c:dLblPos val="t"/>
            <c:showVal val="1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24.4</c:v>
                </c:pt>
                <c:pt idx="1">
                  <c:v>25.9</c:v>
                </c:pt>
                <c:pt idx="2">
                  <c:v>28.2</c:v>
                </c:pt>
                <c:pt idx="3">
                  <c:v>29.9</c:v>
                </c:pt>
                <c:pt idx="4">
                  <c:v>30.5</c:v>
                </c:pt>
                <c:pt idx="5">
                  <c:v>31.6</c:v>
                </c:pt>
                <c:pt idx="6">
                  <c:v>32.200000000000003</c:v>
                </c:pt>
                <c:pt idx="7">
                  <c:v>33.300000000000004</c:v>
                </c:pt>
              </c:numCache>
            </c:numRef>
          </c:val>
        </c:ser>
        <c:marker val="1"/>
        <c:axId val="209162624"/>
        <c:axId val="209152640"/>
      </c:lineChart>
      <c:catAx>
        <c:axId val="202050944"/>
        <c:scaling>
          <c:orientation val="minMax"/>
        </c:scaling>
        <c:axPos val="b"/>
        <c:numFmt formatCode="General" sourceLinked="1"/>
        <c:tickLblPos val="nextTo"/>
        <c:crossAx val="209151104"/>
        <c:crosses val="autoZero"/>
        <c:auto val="1"/>
        <c:lblAlgn val="ctr"/>
        <c:lblOffset val="100"/>
      </c:catAx>
      <c:valAx>
        <c:axId val="209151104"/>
        <c:scaling>
          <c:orientation val="minMax"/>
        </c:scaling>
        <c:axPos val="l"/>
        <c:numFmt formatCode="General" sourceLinked="1"/>
        <c:tickLblPos val="nextTo"/>
        <c:crossAx val="202050944"/>
        <c:crosses val="autoZero"/>
        <c:crossBetween val="between"/>
      </c:valAx>
      <c:valAx>
        <c:axId val="209152640"/>
        <c:scaling>
          <c:orientation val="minMax"/>
        </c:scaling>
        <c:axPos val="r"/>
        <c:numFmt formatCode="General" sourceLinked="1"/>
        <c:tickLblPos val="nextTo"/>
        <c:crossAx val="209162624"/>
        <c:crosses val="max"/>
        <c:crossBetween val="between"/>
      </c:valAx>
      <c:catAx>
        <c:axId val="209162624"/>
        <c:scaling>
          <c:orientation val="minMax"/>
        </c:scaling>
        <c:delete val="1"/>
        <c:axPos val="b"/>
        <c:numFmt formatCode="General" sourceLinked="1"/>
        <c:tickLblPos val="none"/>
        <c:crossAx val="209152640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 sz="1200">
          <a:latin typeface="KoPub돋움체 Bold" pitchFamily="18" charset="-127"/>
          <a:ea typeface="KoPub돋움체 Bold" pitchFamily="18" charset="-127"/>
        </a:defRPr>
      </a:pPr>
      <a:endParaRPr lang="ko-K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66342E-8EB4-4B34-AEF0-80F804BF0DAC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11662579-6DB8-479B-AB3F-ECB0CB923FD1}">
      <dgm:prSet phldrT="[텍스트]" custT="1"/>
      <dgm:spPr>
        <a:ln w="3175"/>
        <a:effectLst>
          <a:glow rad="139700">
            <a:schemeClr val="accent1">
              <a:satMod val="175000"/>
              <a:alpha val="40000"/>
            </a:schemeClr>
          </a:glow>
          <a:innerShdw blurRad="114300">
            <a:prstClr val="black"/>
          </a:inn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3200" dirty="0" smtClean="0">
              <a:latin typeface="KoPub돋움체 Bold" pitchFamily="18" charset="-127"/>
              <a:ea typeface="KoPub돋움체 Bold" pitchFamily="18" charset="-127"/>
            </a:rPr>
            <a:t>노인 </a:t>
          </a:r>
          <a:r>
            <a:rPr lang="en-US" altLang="ko-KR" sz="3200" dirty="0" smtClean="0">
              <a:latin typeface="KoPub돋움체 Bold" pitchFamily="18" charset="-127"/>
              <a:ea typeface="KoPub돋움체 Bold" pitchFamily="18" charset="-127"/>
            </a:rPr>
            <a:t>4</a:t>
          </a:r>
          <a:r>
            <a:rPr lang="ko-KR" altLang="en-US" sz="3200" dirty="0" smtClean="0">
              <a:latin typeface="KoPub돋움체 Bold" pitchFamily="18" charset="-127"/>
              <a:ea typeface="KoPub돋움체 Bold" pitchFamily="18" charset="-127"/>
            </a:rPr>
            <a:t>苦</a:t>
          </a:r>
          <a:endParaRPr lang="ko-KR" altLang="en-US" sz="3200" dirty="0">
            <a:latin typeface="KoPub돋움체 Bold" pitchFamily="18" charset="-127"/>
            <a:ea typeface="KoPub돋움체 Bold" pitchFamily="18" charset="-127"/>
          </a:endParaRPr>
        </a:p>
      </dgm:t>
    </dgm:pt>
    <dgm:pt modelId="{488D7F9C-B82D-4B56-9AC2-61528789CDA4}" type="parTrans" cxnId="{3571A646-3779-4923-96E2-438F1E0856C8}">
      <dgm:prSet/>
      <dgm:spPr/>
      <dgm:t>
        <a:bodyPr/>
        <a:lstStyle/>
        <a:p>
          <a:pPr latinLnBrk="1"/>
          <a:endParaRPr lang="ko-KR" altLang="en-US"/>
        </a:p>
      </dgm:t>
    </dgm:pt>
    <dgm:pt modelId="{D484F680-6772-466D-8F17-2C97D1C4EE24}" type="sibTrans" cxnId="{3571A646-3779-4923-96E2-438F1E0856C8}">
      <dgm:prSet/>
      <dgm:spPr/>
      <dgm:t>
        <a:bodyPr/>
        <a:lstStyle/>
        <a:p>
          <a:pPr latinLnBrk="1"/>
          <a:endParaRPr lang="ko-KR" altLang="en-US"/>
        </a:p>
      </dgm:t>
    </dgm:pt>
    <dgm:pt modelId="{7ECA2AA3-A2CE-4AFE-A623-C1EBF0AECBAA}">
      <dgm:prSet phldrT="[텍스트]" custT="1"/>
      <dgm:spPr>
        <a:ln w="3175"/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sz="2800" dirty="0" smtClean="0">
              <a:latin typeface="KoPub돋움체 Bold" pitchFamily="18" charset="-127"/>
              <a:ea typeface="KoPub돋움체 Bold" pitchFamily="18" charset="-127"/>
            </a:rPr>
            <a:t>빈곤</a:t>
          </a:r>
          <a:endParaRPr lang="ko-KR" altLang="en-US" sz="2800" dirty="0">
            <a:latin typeface="KoPub돋움체 Bold" pitchFamily="18" charset="-127"/>
            <a:ea typeface="KoPub돋움체 Bold" pitchFamily="18" charset="-127"/>
          </a:endParaRPr>
        </a:p>
      </dgm:t>
    </dgm:pt>
    <dgm:pt modelId="{3184A532-B7BF-488D-A7D6-524B9B415419}" type="parTrans" cxnId="{BA5D0F94-417E-4EC8-88B1-44FDB1F6982A}">
      <dgm:prSet/>
      <dgm:spPr/>
      <dgm:t>
        <a:bodyPr/>
        <a:lstStyle/>
        <a:p>
          <a:pPr latinLnBrk="1"/>
          <a:endParaRPr lang="ko-KR" altLang="en-US"/>
        </a:p>
      </dgm:t>
    </dgm:pt>
    <dgm:pt modelId="{204696E9-B20C-4E6D-A253-10B23FDEA8D2}" type="sibTrans" cxnId="{BA5D0F94-417E-4EC8-88B1-44FDB1F6982A}">
      <dgm:prSet/>
      <dgm:spPr/>
      <dgm:t>
        <a:bodyPr/>
        <a:lstStyle/>
        <a:p>
          <a:pPr latinLnBrk="1"/>
          <a:endParaRPr lang="ko-KR" altLang="en-US"/>
        </a:p>
      </dgm:t>
    </dgm:pt>
    <dgm:pt modelId="{DA01B25F-FBF2-4580-A46A-35A8C4FDE8C1}">
      <dgm:prSet phldrT="[텍스트]" custT="1"/>
      <dgm:spPr>
        <a:ln w="3175"/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sz="2800" dirty="0" smtClean="0">
              <a:latin typeface="KoPub돋움체 Bold" pitchFamily="18" charset="-127"/>
              <a:ea typeface="KoPub돋움체 Bold" pitchFamily="18" charset="-127"/>
            </a:rPr>
            <a:t>질병</a:t>
          </a:r>
          <a:endParaRPr lang="ko-KR" altLang="en-US" sz="2800" dirty="0">
            <a:latin typeface="KoPub돋움체 Bold" pitchFamily="18" charset="-127"/>
            <a:ea typeface="KoPub돋움체 Bold" pitchFamily="18" charset="-127"/>
          </a:endParaRPr>
        </a:p>
      </dgm:t>
    </dgm:pt>
    <dgm:pt modelId="{A527EB92-B672-4E43-80F5-E68713011C28}" type="parTrans" cxnId="{335BDAA0-175D-444A-9CE8-510B968C549B}">
      <dgm:prSet/>
      <dgm:spPr/>
      <dgm:t>
        <a:bodyPr/>
        <a:lstStyle/>
        <a:p>
          <a:pPr latinLnBrk="1"/>
          <a:endParaRPr lang="ko-KR" altLang="en-US"/>
        </a:p>
      </dgm:t>
    </dgm:pt>
    <dgm:pt modelId="{32EE3157-B3A4-42A8-8A8B-3116A1EC7434}" type="sibTrans" cxnId="{335BDAA0-175D-444A-9CE8-510B968C549B}">
      <dgm:prSet/>
      <dgm:spPr/>
      <dgm:t>
        <a:bodyPr/>
        <a:lstStyle/>
        <a:p>
          <a:pPr latinLnBrk="1"/>
          <a:endParaRPr lang="ko-KR" altLang="en-US"/>
        </a:p>
      </dgm:t>
    </dgm:pt>
    <dgm:pt modelId="{B948C4F5-B03F-414D-9B74-E987404D5B1B}">
      <dgm:prSet phldrT="[텍스트]" custT="1"/>
      <dgm:spPr>
        <a:ln w="3175"/>
        <a:effectLst>
          <a:glow rad="101600">
            <a:schemeClr val="bg2">
              <a:lumMod val="50000"/>
              <a:alpha val="6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sz="2800" dirty="0" smtClean="0">
              <a:latin typeface="KoPub돋움체 Bold" pitchFamily="18" charset="-127"/>
              <a:ea typeface="KoPub돋움체 Bold" pitchFamily="18" charset="-127"/>
            </a:rPr>
            <a:t>고독</a:t>
          </a:r>
          <a:endParaRPr lang="ko-KR" altLang="en-US" sz="2800" dirty="0">
            <a:latin typeface="KoPub돋움체 Bold" pitchFamily="18" charset="-127"/>
            <a:ea typeface="KoPub돋움체 Bold" pitchFamily="18" charset="-127"/>
          </a:endParaRPr>
        </a:p>
      </dgm:t>
    </dgm:pt>
    <dgm:pt modelId="{BD4A9B8C-1778-44D8-8309-2C094DF735AF}" type="parTrans" cxnId="{45647133-C2A9-4D37-A615-0251A7BCA68E}">
      <dgm:prSet/>
      <dgm:spPr/>
      <dgm:t>
        <a:bodyPr/>
        <a:lstStyle/>
        <a:p>
          <a:pPr latinLnBrk="1"/>
          <a:endParaRPr lang="ko-KR" altLang="en-US"/>
        </a:p>
      </dgm:t>
    </dgm:pt>
    <dgm:pt modelId="{6AB4E544-1CE9-44DE-BEED-1E21E79AB999}" type="sibTrans" cxnId="{45647133-C2A9-4D37-A615-0251A7BCA68E}">
      <dgm:prSet/>
      <dgm:spPr/>
      <dgm:t>
        <a:bodyPr/>
        <a:lstStyle/>
        <a:p>
          <a:pPr latinLnBrk="1"/>
          <a:endParaRPr lang="ko-KR" altLang="en-US"/>
        </a:p>
      </dgm:t>
    </dgm:pt>
    <dgm:pt modelId="{DF981F28-FB2D-47F8-9AD3-499D09219508}">
      <dgm:prSet phldrT="[텍스트]" custT="1"/>
      <dgm:spPr>
        <a:ln w="3175"/>
        <a:effectLst>
          <a:glow rad="1016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sz="2800" dirty="0" smtClean="0">
              <a:latin typeface="KoPub돋움체 Bold" pitchFamily="18" charset="-127"/>
              <a:ea typeface="KoPub돋움체 Bold" pitchFamily="18" charset="-127"/>
            </a:rPr>
            <a:t>무위</a:t>
          </a:r>
          <a:endParaRPr lang="ko-KR" altLang="en-US" sz="2800" dirty="0">
            <a:latin typeface="KoPub돋움체 Bold" pitchFamily="18" charset="-127"/>
            <a:ea typeface="KoPub돋움체 Bold" pitchFamily="18" charset="-127"/>
          </a:endParaRPr>
        </a:p>
      </dgm:t>
    </dgm:pt>
    <dgm:pt modelId="{DA371B3A-F1F1-4DF0-A647-14DA35158E13}" type="parTrans" cxnId="{EE54B8E2-26B3-42BC-AC57-E70B30278EEF}">
      <dgm:prSet/>
      <dgm:spPr/>
      <dgm:t>
        <a:bodyPr/>
        <a:lstStyle/>
        <a:p>
          <a:pPr latinLnBrk="1"/>
          <a:endParaRPr lang="ko-KR" altLang="en-US"/>
        </a:p>
      </dgm:t>
    </dgm:pt>
    <dgm:pt modelId="{2A5050AD-BCE7-491C-8F16-8A821E319B83}" type="sibTrans" cxnId="{EE54B8E2-26B3-42BC-AC57-E70B30278EEF}">
      <dgm:prSet/>
      <dgm:spPr/>
      <dgm:t>
        <a:bodyPr/>
        <a:lstStyle/>
        <a:p>
          <a:pPr latinLnBrk="1"/>
          <a:endParaRPr lang="ko-KR" altLang="en-US"/>
        </a:p>
      </dgm:t>
    </dgm:pt>
    <dgm:pt modelId="{653C2D52-BDBC-44D3-9F59-E454464E3787}" type="pres">
      <dgm:prSet presAssocID="{5866342E-8EB4-4B34-AEF0-80F804BF0DA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84F8D39-C35C-4B9B-B0B2-C002B6AFC6FB}" type="pres">
      <dgm:prSet presAssocID="{11662579-6DB8-479B-AB3F-ECB0CB923FD1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28177677-C02C-4342-A0F9-E677CA00A19A}" type="pres">
      <dgm:prSet presAssocID="{7ECA2AA3-A2CE-4AFE-A623-C1EBF0AECBA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B81275-1CD6-4678-92AF-8B3434020CDB}" type="pres">
      <dgm:prSet presAssocID="{7ECA2AA3-A2CE-4AFE-A623-C1EBF0AECBAA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0C097E7F-BABE-43E8-8F07-DADCB9F63CFB}" type="pres">
      <dgm:prSet presAssocID="{204696E9-B20C-4E6D-A253-10B23FDEA8D2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91BA95C-4959-4C45-880F-0489DC6D3814}" type="pres">
      <dgm:prSet presAssocID="{DA01B25F-FBF2-4580-A46A-35A8C4FDE8C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20AF05-98ED-42C9-A033-AF632DE2E807}" type="pres">
      <dgm:prSet presAssocID="{DA01B25F-FBF2-4580-A46A-35A8C4FDE8C1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405DF49B-E409-41D4-A315-6457847ADCBC}" type="pres">
      <dgm:prSet presAssocID="{32EE3157-B3A4-42A8-8A8B-3116A1EC7434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EE3E234B-8EB4-4B1A-BCFC-0D50A5A92D65}" type="pres">
      <dgm:prSet presAssocID="{B948C4F5-B03F-414D-9B74-E987404D5B1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57BA12-0312-44F3-BA99-544D6BC42662}" type="pres">
      <dgm:prSet presAssocID="{B948C4F5-B03F-414D-9B74-E987404D5B1B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71F5560A-80B5-4C6D-B1DC-5B749BE7C8C7}" type="pres">
      <dgm:prSet presAssocID="{6AB4E544-1CE9-44DE-BEED-1E21E79AB999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5E9F1850-A407-4BE1-A300-3CF6A080D52B}" type="pres">
      <dgm:prSet presAssocID="{DF981F28-FB2D-47F8-9AD3-499D0921950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84F2415-4411-4077-B041-3A2D023E6CFD}" type="pres">
      <dgm:prSet presAssocID="{DF981F28-FB2D-47F8-9AD3-499D09219508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D3617B0F-4DE3-4941-87CB-9A851F248B77}" type="pres">
      <dgm:prSet presAssocID="{2A5050AD-BCE7-491C-8F16-8A821E319B83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</dgm:ptLst>
  <dgm:cxnLst>
    <dgm:cxn modelId="{EE54B8E2-26B3-42BC-AC57-E70B30278EEF}" srcId="{11662579-6DB8-479B-AB3F-ECB0CB923FD1}" destId="{DF981F28-FB2D-47F8-9AD3-499D09219508}" srcOrd="3" destOrd="0" parTransId="{DA371B3A-F1F1-4DF0-A647-14DA35158E13}" sibTransId="{2A5050AD-BCE7-491C-8F16-8A821E319B83}"/>
    <dgm:cxn modelId="{2E1616B3-0EC3-44FE-818B-1A0ACAE60FED}" type="presOf" srcId="{6AB4E544-1CE9-44DE-BEED-1E21E79AB999}" destId="{71F5560A-80B5-4C6D-B1DC-5B749BE7C8C7}" srcOrd="0" destOrd="0" presId="urn:microsoft.com/office/officeart/2005/8/layout/radial6"/>
    <dgm:cxn modelId="{E73BDA80-BCE8-4B87-A4AA-E93E4BA0B57D}" type="presOf" srcId="{11662579-6DB8-479B-AB3F-ECB0CB923FD1}" destId="{984F8D39-C35C-4B9B-B0B2-C002B6AFC6FB}" srcOrd="0" destOrd="0" presId="urn:microsoft.com/office/officeart/2005/8/layout/radial6"/>
    <dgm:cxn modelId="{C5A06BD3-34FA-42CC-ABE1-AFD645BD359E}" type="presOf" srcId="{DA01B25F-FBF2-4580-A46A-35A8C4FDE8C1}" destId="{991BA95C-4959-4C45-880F-0489DC6D3814}" srcOrd="0" destOrd="0" presId="urn:microsoft.com/office/officeart/2005/8/layout/radial6"/>
    <dgm:cxn modelId="{3571A646-3779-4923-96E2-438F1E0856C8}" srcId="{5866342E-8EB4-4B34-AEF0-80F804BF0DAC}" destId="{11662579-6DB8-479B-AB3F-ECB0CB923FD1}" srcOrd="0" destOrd="0" parTransId="{488D7F9C-B82D-4B56-9AC2-61528789CDA4}" sibTransId="{D484F680-6772-466D-8F17-2C97D1C4EE24}"/>
    <dgm:cxn modelId="{605FAC39-1790-41C6-9DD1-1A670468F351}" type="presOf" srcId="{B948C4F5-B03F-414D-9B74-E987404D5B1B}" destId="{EE3E234B-8EB4-4B1A-BCFC-0D50A5A92D65}" srcOrd="0" destOrd="0" presId="urn:microsoft.com/office/officeart/2005/8/layout/radial6"/>
    <dgm:cxn modelId="{BD9DFEC9-478D-43BB-A70A-7C2574F9D75D}" type="presOf" srcId="{32EE3157-B3A4-42A8-8A8B-3116A1EC7434}" destId="{405DF49B-E409-41D4-A315-6457847ADCBC}" srcOrd="0" destOrd="0" presId="urn:microsoft.com/office/officeart/2005/8/layout/radial6"/>
    <dgm:cxn modelId="{2A654766-1BB0-440C-BCAA-41E5A38E5E7D}" type="presOf" srcId="{2A5050AD-BCE7-491C-8F16-8A821E319B83}" destId="{D3617B0F-4DE3-4941-87CB-9A851F248B77}" srcOrd="0" destOrd="0" presId="urn:microsoft.com/office/officeart/2005/8/layout/radial6"/>
    <dgm:cxn modelId="{890CAF5A-552C-4309-8576-F4EE587DFA4A}" type="presOf" srcId="{204696E9-B20C-4E6D-A253-10B23FDEA8D2}" destId="{0C097E7F-BABE-43E8-8F07-DADCB9F63CFB}" srcOrd="0" destOrd="0" presId="urn:microsoft.com/office/officeart/2005/8/layout/radial6"/>
    <dgm:cxn modelId="{45647133-C2A9-4D37-A615-0251A7BCA68E}" srcId="{11662579-6DB8-479B-AB3F-ECB0CB923FD1}" destId="{B948C4F5-B03F-414D-9B74-E987404D5B1B}" srcOrd="2" destOrd="0" parTransId="{BD4A9B8C-1778-44D8-8309-2C094DF735AF}" sibTransId="{6AB4E544-1CE9-44DE-BEED-1E21E79AB999}"/>
    <dgm:cxn modelId="{ECF1B757-7179-4F2B-8A59-DB31D99B2226}" type="presOf" srcId="{7ECA2AA3-A2CE-4AFE-A623-C1EBF0AECBAA}" destId="{28177677-C02C-4342-A0F9-E677CA00A19A}" srcOrd="0" destOrd="0" presId="urn:microsoft.com/office/officeart/2005/8/layout/radial6"/>
    <dgm:cxn modelId="{BA5D0F94-417E-4EC8-88B1-44FDB1F6982A}" srcId="{11662579-6DB8-479B-AB3F-ECB0CB923FD1}" destId="{7ECA2AA3-A2CE-4AFE-A623-C1EBF0AECBAA}" srcOrd="0" destOrd="0" parTransId="{3184A532-B7BF-488D-A7D6-524B9B415419}" sibTransId="{204696E9-B20C-4E6D-A253-10B23FDEA8D2}"/>
    <dgm:cxn modelId="{04055138-BC9C-4257-A214-3E9F4D333A8F}" type="presOf" srcId="{DF981F28-FB2D-47F8-9AD3-499D09219508}" destId="{5E9F1850-A407-4BE1-A300-3CF6A080D52B}" srcOrd="0" destOrd="0" presId="urn:microsoft.com/office/officeart/2005/8/layout/radial6"/>
    <dgm:cxn modelId="{335BDAA0-175D-444A-9CE8-510B968C549B}" srcId="{11662579-6DB8-479B-AB3F-ECB0CB923FD1}" destId="{DA01B25F-FBF2-4580-A46A-35A8C4FDE8C1}" srcOrd="1" destOrd="0" parTransId="{A527EB92-B672-4E43-80F5-E68713011C28}" sibTransId="{32EE3157-B3A4-42A8-8A8B-3116A1EC7434}"/>
    <dgm:cxn modelId="{34D8EC34-370D-47ED-BC42-E074B153F96F}" type="presOf" srcId="{5866342E-8EB4-4B34-AEF0-80F804BF0DAC}" destId="{653C2D52-BDBC-44D3-9F59-E454464E3787}" srcOrd="0" destOrd="0" presId="urn:microsoft.com/office/officeart/2005/8/layout/radial6"/>
    <dgm:cxn modelId="{520B5D01-9DA5-40D0-8CB5-74C1E62CF671}" type="presParOf" srcId="{653C2D52-BDBC-44D3-9F59-E454464E3787}" destId="{984F8D39-C35C-4B9B-B0B2-C002B6AFC6FB}" srcOrd="0" destOrd="0" presId="urn:microsoft.com/office/officeart/2005/8/layout/radial6"/>
    <dgm:cxn modelId="{DD694479-2C93-406B-BB32-BB634388480E}" type="presParOf" srcId="{653C2D52-BDBC-44D3-9F59-E454464E3787}" destId="{28177677-C02C-4342-A0F9-E677CA00A19A}" srcOrd="1" destOrd="0" presId="urn:microsoft.com/office/officeart/2005/8/layout/radial6"/>
    <dgm:cxn modelId="{AF23B259-8EA8-4494-BDF3-5254EA7104B2}" type="presParOf" srcId="{653C2D52-BDBC-44D3-9F59-E454464E3787}" destId="{0AB81275-1CD6-4678-92AF-8B3434020CDB}" srcOrd="2" destOrd="0" presId="urn:microsoft.com/office/officeart/2005/8/layout/radial6"/>
    <dgm:cxn modelId="{5714B8AD-5C10-47EC-9612-B712CA1B3C70}" type="presParOf" srcId="{653C2D52-BDBC-44D3-9F59-E454464E3787}" destId="{0C097E7F-BABE-43E8-8F07-DADCB9F63CFB}" srcOrd="3" destOrd="0" presId="urn:microsoft.com/office/officeart/2005/8/layout/radial6"/>
    <dgm:cxn modelId="{8D64E959-CA18-418A-AF28-AF2EFF4D43E9}" type="presParOf" srcId="{653C2D52-BDBC-44D3-9F59-E454464E3787}" destId="{991BA95C-4959-4C45-880F-0489DC6D3814}" srcOrd="4" destOrd="0" presId="urn:microsoft.com/office/officeart/2005/8/layout/radial6"/>
    <dgm:cxn modelId="{1A3C52EB-D16B-4652-AF71-077216690767}" type="presParOf" srcId="{653C2D52-BDBC-44D3-9F59-E454464E3787}" destId="{C520AF05-98ED-42C9-A033-AF632DE2E807}" srcOrd="5" destOrd="0" presId="urn:microsoft.com/office/officeart/2005/8/layout/radial6"/>
    <dgm:cxn modelId="{A3DA02D0-ABAE-495C-A38C-AFCA68D259F8}" type="presParOf" srcId="{653C2D52-BDBC-44D3-9F59-E454464E3787}" destId="{405DF49B-E409-41D4-A315-6457847ADCBC}" srcOrd="6" destOrd="0" presId="urn:microsoft.com/office/officeart/2005/8/layout/radial6"/>
    <dgm:cxn modelId="{0DC85C5A-89EF-4A45-9254-8126CF8AFC65}" type="presParOf" srcId="{653C2D52-BDBC-44D3-9F59-E454464E3787}" destId="{EE3E234B-8EB4-4B1A-BCFC-0D50A5A92D65}" srcOrd="7" destOrd="0" presId="urn:microsoft.com/office/officeart/2005/8/layout/radial6"/>
    <dgm:cxn modelId="{86203CA9-AEF3-4168-A2E1-EC858152C2DE}" type="presParOf" srcId="{653C2D52-BDBC-44D3-9F59-E454464E3787}" destId="{3A57BA12-0312-44F3-BA99-544D6BC42662}" srcOrd="8" destOrd="0" presId="urn:microsoft.com/office/officeart/2005/8/layout/radial6"/>
    <dgm:cxn modelId="{84DA30A3-610B-453C-8F42-CFC998427963}" type="presParOf" srcId="{653C2D52-BDBC-44D3-9F59-E454464E3787}" destId="{71F5560A-80B5-4C6D-B1DC-5B749BE7C8C7}" srcOrd="9" destOrd="0" presId="urn:microsoft.com/office/officeart/2005/8/layout/radial6"/>
    <dgm:cxn modelId="{B6AF7755-FFF7-4530-AF10-EE09A08A854F}" type="presParOf" srcId="{653C2D52-BDBC-44D3-9F59-E454464E3787}" destId="{5E9F1850-A407-4BE1-A300-3CF6A080D52B}" srcOrd="10" destOrd="0" presId="urn:microsoft.com/office/officeart/2005/8/layout/radial6"/>
    <dgm:cxn modelId="{1009D634-A86E-41FB-B1A7-40C500C19D22}" type="presParOf" srcId="{653C2D52-BDBC-44D3-9F59-E454464E3787}" destId="{984F2415-4411-4077-B041-3A2D023E6CFD}" srcOrd="11" destOrd="0" presId="urn:microsoft.com/office/officeart/2005/8/layout/radial6"/>
    <dgm:cxn modelId="{0B4F6907-7A9E-4C03-8DD6-43A82BBFB563}" type="presParOf" srcId="{653C2D52-BDBC-44D3-9F59-E454464E3787}" destId="{D3617B0F-4DE3-4941-87CB-9A851F248B77}" srcOrd="12" destOrd="0" presId="urn:microsoft.com/office/officeart/2005/8/layout/radial6"/>
  </dgm:cxnLst>
  <dgm:bg/>
  <dgm:whole>
    <a:ln w="3175"/>
  </dgm:whole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617B0F-4DE3-4941-87CB-9A851F248B77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5560A-80B5-4C6D-B1DC-5B749BE7C8C7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5DF49B-E409-41D4-A315-6457847ADCBC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97E7F-BABE-43E8-8F07-DADCB9F63CFB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4F8D39-C35C-4B9B-B0B2-C002B6AFC6FB}">
      <dsp:nvSpPr>
        <dsp:cNvPr id="0" name=""/>
        <dsp:cNvSpPr/>
      </dsp:nvSpPr>
      <dsp:spPr>
        <a:xfrm>
          <a:off x="2328416" y="1312416"/>
          <a:ext cx="1439167" cy="14391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>
          <a:glow rad="139700">
            <a:schemeClr val="accent1">
              <a:satMod val="175000"/>
              <a:alpha val="40000"/>
            </a:schemeClr>
          </a:glow>
          <a:innerShdw blurRad="114300">
            <a:prstClr val="black"/>
          </a:inn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KoPub돋움체 Bold" pitchFamily="18" charset="-127"/>
              <a:ea typeface="KoPub돋움체 Bold" pitchFamily="18" charset="-127"/>
            </a:rPr>
            <a:t>노인 </a:t>
          </a:r>
          <a:r>
            <a:rPr lang="en-US" altLang="ko-KR" sz="3200" kern="1200" dirty="0" smtClean="0">
              <a:latin typeface="KoPub돋움체 Bold" pitchFamily="18" charset="-127"/>
              <a:ea typeface="KoPub돋움체 Bold" pitchFamily="18" charset="-127"/>
            </a:rPr>
            <a:t>4</a:t>
          </a:r>
          <a:r>
            <a:rPr lang="ko-KR" altLang="en-US" sz="3200" kern="1200" dirty="0" smtClean="0">
              <a:latin typeface="KoPub돋움체 Bold" pitchFamily="18" charset="-127"/>
              <a:ea typeface="KoPub돋움체 Bold" pitchFamily="18" charset="-127"/>
            </a:rPr>
            <a:t>苦</a:t>
          </a:r>
          <a:endParaRPr lang="ko-KR" altLang="en-US" sz="3200" kern="1200" dirty="0">
            <a:latin typeface="KoPub돋움체 Bold" pitchFamily="18" charset="-127"/>
            <a:ea typeface="KoPub돋움체 Bold" pitchFamily="18" charset="-127"/>
          </a:endParaRPr>
        </a:p>
      </dsp:txBody>
      <dsp:txXfrm>
        <a:off x="2328416" y="1312416"/>
        <a:ext cx="1439167" cy="1439167"/>
      </dsp:txXfrm>
    </dsp:sp>
    <dsp:sp modelId="{28177677-C02C-4342-A0F9-E677CA00A19A}">
      <dsp:nvSpPr>
        <dsp:cNvPr id="0" name=""/>
        <dsp:cNvSpPr/>
      </dsp:nvSpPr>
      <dsp:spPr>
        <a:xfrm>
          <a:off x="2544291" y="1843"/>
          <a:ext cx="1007417" cy="100741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KoPub돋움체 Bold" pitchFamily="18" charset="-127"/>
              <a:ea typeface="KoPub돋움체 Bold" pitchFamily="18" charset="-127"/>
            </a:rPr>
            <a:t>빈곤</a:t>
          </a:r>
          <a:endParaRPr lang="ko-KR" altLang="en-US" sz="2800" kern="1200" dirty="0">
            <a:latin typeface="KoPub돋움체 Bold" pitchFamily="18" charset="-127"/>
            <a:ea typeface="KoPub돋움체 Bold" pitchFamily="18" charset="-127"/>
          </a:endParaRPr>
        </a:p>
      </dsp:txBody>
      <dsp:txXfrm>
        <a:off x="2544291" y="1843"/>
        <a:ext cx="1007417" cy="1007417"/>
      </dsp:txXfrm>
    </dsp:sp>
    <dsp:sp modelId="{991BA95C-4959-4C45-880F-0489DC6D3814}">
      <dsp:nvSpPr>
        <dsp:cNvPr id="0" name=""/>
        <dsp:cNvSpPr/>
      </dsp:nvSpPr>
      <dsp:spPr>
        <a:xfrm>
          <a:off x="4070738" y="1528291"/>
          <a:ext cx="1007417" cy="1007417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KoPub돋움체 Bold" pitchFamily="18" charset="-127"/>
              <a:ea typeface="KoPub돋움체 Bold" pitchFamily="18" charset="-127"/>
            </a:rPr>
            <a:t>질병</a:t>
          </a:r>
          <a:endParaRPr lang="ko-KR" altLang="en-US" sz="2800" kern="1200" dirty="0">
            <a:latin typeface="KoPub돋움체 Bold" pitchFamily="18" charset="-127"/>
            <a:ea typeface="KoPub돋움체 Bold" pitchFamily="18" charset="-127"/>
          </a:endParaRPr>
        </a:p>
      </dsp:txBody>
      <dsp:txXfrm>
        <a:off x="4070738" y="1528291"/>
        <a:ext cx="1007417" cy="1007417"/>
      </dsp:txXfrm>
    </dsp:sp>
    <dsp:sp modelId="{EE3E234B-8EB4-4B1A-BCFC-0D50A5A92D65}">
      <dsp:nvSpPr>
        <dsp:cNvPr id="0" name=""/>
        <dsp:cNvSpPr/>
      </dsp:nvSpPr>
      <dsp:spPr>
        <a:xfrm>
          <a:off x="2544291" y="3054738"/>
          <a:ext cx="1007417" cy="1007417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KoPub돋움체 Bold" pitchFamily="18" charset="-127"/>
              <a:ea typeface="KoPub돋움체 Bold" pitchFamily="18" charset="-127"/>
            </a:rPr>
            <a:t>고독</a:t>
          </a:r>
          <a:endParaRPr lang="ko-KR" altLang="en-US" sz="2800" kern="1200" dirty="0">
            <a:latin typeface="KoPub돋움체 Bold" pitchFamily="18" charset="-127"/>
            <a:ea typeface="KoPub돋움체 Bold" pitchFamily="18" charset="-127"/>
          </a:endParaRPr>
        </a:p>
      </dsp:txBody>
      <dsp:txXfrm>
        <a:off x="2544291" y="3054738"/>
        <a:ext cx="1007417" cy="1007417"/>
      </dsp:txXfrm>
    </dsp:sp>
    <dsp:sp modelId="{5E9F1850-A407-4BE1-A300-3CF6A080D52B}">
      <dsp:nvSpPr>
        <dsp:cNvPr id="0" name=""/>
        <dsp:cNvSpPr/>
      </dsp:nvSpPr>
      <dsp:spPr>
        <a:xfrm>
          <a:off x="1017843" y="1528291"/>
          <a:ext cx="1007417" cy="1007417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>
          <a:glow rad="1016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KoPub돋움체 Bold" pitchFamily="18" charset="-127"/>
              <a:ea typeface="KoPub돋움체 Bold" pitchFamily="18" charset="-127"/>
            </a:rPr>
            <a:t>무위</a:t>
          </a:r>
          <a:endParaRPr lang="ko-KR" altLang="en-US" sz="2800" kern="1200" dirty="0">
            <a:latin typeface="KoPub돋움체 Bold" pitchFamily="18" charset="-127"/>
            <a:ea typeface="KoPub돋움체 Bold" pitchFamily="18" charset="-127"/>
          </a:endParaRPr>
        </a:p>
      </dsp:txBody>
      <dsp:txXfrm>
        <a:off x="1017843" y="1528291"/>
        <a:ext cx="1007417" cy="1007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0.63793</cdr:x>
      <cdr:y>0.46053</cdr:y>
    </cdr:from>
    <cdr:to>
      <cdr:x>0.99775</cdr:x>
      <cdr:y>0.51721</cdr:y>
    </cdr:to>
    <cdr:sp macro="" textlink="">
      <cdr:nvSpPr>
        <cdr:cNvPr id="3" name="TextBox 27"/>
        <cdr:cNvSpPr txBox="1"/>
      </cdr:nvSpPr>
      <cdr:spPr>
        <a:xfrm xmlns:a="http://schemas.openxmlformats.org/drawingml/2006/main">
          <a:off x="5286412" y="2500330"/>
          <a:ext cx="298176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o-KR" altLang="en-US" sz="1400" dirty="0" err="1" smtClean="0">
              <a:latin typeface="KoPub돋움체 Bold" pitchFamily="18" charset="-127"/>
              <a:ea typeface="KoPub돋움체 Bold" pitchFamily="18" charset="-127"/>
            </a:rPr>
            <a:t>지니계수</a:t>
          </a:r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  <a:sym typeface="Wingdings" pitchFamily="2" charset="2"/>
            </a:rPr>
            <a:t>(</a:t>
          </a:r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</a:rPr>
            <a:t>65</a:t>
          </a:r>
          <a:r>
            <a:rPr lang="ko-KR" altLang="en-US" sz="1400" dirty="0" smtClean="0">
              <a:latin typeface="KoPub돋움체 Bold" pitchFamily="18" charset="-127"/>
              <a:ea typeface="KoPub돋움체 Bold" pitchFamily="18" charset="-127"/>
            </a:rPr>
            <a:t>세 이상</a:t>
          </a:r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</a:rPr>
            <a:t>)</a:t>
          </a:r>
          <a:endParaRPr lang="ko-KR" altLang="en-US" sz="1400" dirty="0">
            <a:latin typeface="KoPub돋움체 Bold" pitchFamily="18" charset="-127"/>
            <a:ea typeface="KoPub돋움체 Bold" pitchFamily="18" charset="-127"/>
          </a:endParaRPr>
        </a:p>
      </cdr:txBody>
    </cdr:sp>
  </cdr:relSizeAnchor>
  <cdr:relSizeAnchor xmlns:cdr="http://schemas.openxmlformats.org/drawingml/2006/chartDrawing">
    <cdr:from>
      <cdr:x>0.09483</cdr:x>
      <cdr:y>0.54883</cdr:y>
    </cdr:from>
    <cdr:to>
      <cdr:x>0.37931</cdr:x>
      <cdr:y>0.66327</cdr:y>
    </cdr:to>
    <cdr:sp macro="" textlink="">
      <cdr:nvSpPr>
        <cdr:cNvPr id="4" name="TextBox 27"/>
        <cdr:cNvSpPr txBox="1"/>
      </cdr:nvSpPr>
      <cdr:spPr>
        <a:xfrm xmlns:a="http://schemas.openxmlformats.org/drawingml/2006/main">
          <a:off x="785838" y="2509268"/>
          <a:ext cx="2357431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o-KR" altLang="en-US" sz="1400" dirty="0" smtClean="0">
              <a:latin typeface="KoPub돋움체 Bold" pitchFamily="18" charset="-127"/>
              <a:ea typeface="KoPub돋움체 Bold" pitchFamily="18" charset="-127"/>
            </a:rPr>
            <a:t>노인 </a:t>
          </a:r>
          <a:r>
            <a:rPr lang="ko-KR" altLang="en-US" sz="1400" dirty="0" err="1" smtClean="0">
              <a:latin typeface="KoPub돋움체 Bold" pitchFamily="18" charset="-127"/>
              <a:ea typeface="KoPub돋움체 Bold" pitchFamily="18" charset="-127"/>
            </a:rPr>
            <a:t>자살율</a:t>
          </a:r>
          <a:endParaRPr lang="en-US" altLang="ko-KR" sz="1400" dirty="0" smtClean="0">
            <a:latin typeface="KoPub돋움체 Bold" pitchFamily="18" charset="-127"/>
            <a:ea typeface="KoPub돋움체 Bold" pitchFamily="18" charset="-127"/>
          </a:endParaRPr>
        </a:p>
        <a:p xmlns:a="http://schemas.openxmlformats.org/drawingml/2006/main"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</a:rPr>
            <a:t>(10</a:t>
          </a:r>
          <a:r>
            <a:rPr lang="ko-KR" altLang="en-US" sz="1400" dirty="0" err="1" smtClean="0">
              <a:latin typeface="KoPub돋움체 Bold" pitchFamily="18" charset="-127"/>
              <a:ea typeface="KoPub돋움체 Bold" pitchFamily="18" charset="-127"/>
            </a:rPr>
            <a:t>만명당</a:t>
          </a:r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</a:rPr>
            <a:t>)</a:t>
          </a:r>
          <a:endParaRPr lang="en-US" altLang="ko-KR" sz="1400" dirty="0">
            <a:latin typeface="KoPub돋움체 Bold" pitchFamily="18" charset="-127"/>
            <a:ea typeface="KoPub돋움체 Bold" pitchFamily="18" charset="-127"/>
          </a:endParaRPr>
        </a:p>
      </cdr:txBody>
    </cdr:sp>
  </cdr:relSizeAnchor>
  <cdr:relSizeAnchor xmlns:cdr="http://schemas.openxmlformats.org/drawingml/2006/chartDrawing">
    <cdr:from>
      <cdr:x>0.67193</cdr:x>
      <cdr:y>0.59211</cdr:y>
    </cdr:from>
    <cdr:to>
      <cdr:x>1</cdr:x>
      <cdr:y>0.65943</cdr:y>
    </cdr:to>
    <cdr:sp macro="" textlink="">
      <cdr:nvSpPr>
        <cdr:cNvPr id="6" name="TextBox 27"/>
        <cdr:cNvSpPr txBox="1"/>
      </cdr:nvSpPr>
      <cdr:spPr>
        <a:xfrm xmlns:a="http://schemas.openxmlformats.org/drawingml/2006/main">
          <a:off x="5568155" y="2707146"/>
          <a:ext cx="2718653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o-KR" altLang="en-US" sz="1400" dirty="0" smtClean="0">
              <a:latin typeface="KoPub돋움체 Bold" pitchFamily="18" charset="-127"/>
              <a:ea typeface="KoPub돋움체 Bold" pitchFamily="18" charset="-127"/>
            </a:rPr>
            <a:t>노인 </a:t>
          </a:r>
          <a:r>
            <a:rPr lang="ko-KR" altLang="en-US" sz="1400" dirty="0" err="1" smtClean="0">
              <a:latin typeface="KoPub돋움체 Bold" pitchFamily="18" charset="-127"/>
              <a:ea typeface="KoPub돋움체 Bold" pitchFamily="18" charset="-127"/>
            </a:rPr>
            <a:t>빈곤율</a:t>
          </a:r>
          <a:r>
            <a:rPr lang="en-US" altLang="ko-KR" sz="1400" dirty="0" smtClean="0">
              <a:latin typeface="KoPub돋움체 Bold" pitchFamily="18" charset="-127"/>
              <a:ea typeface="KoPub돋움체 Bold" pitchFamily="18" charset="-127"/>
            </a:rPr>
            <a:t>(%)</a:t>
          </a:r>
          <a:endParaRPr lang="en-US" altLang="ko-KR" sz="1400" dirty="0">
            <a:latin typeface="KoPub돋움체 Bold" pitchFamily="18" charset="-127"/>
            <a:ea typeface="KoPub돋움체 Bold" pitchFamily="18" charset="-127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0.01847</cdr:x>
      <cdr:y>0.01671</cdr:y>
    </cdr:from>
    <cdr:to>
      <cdr:x>0.42857</cdr:x>
      <cdr:y>0.07557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8543" y="68043"/>
          <a:ext cx="3076167" cy="239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altLang="ko-KR" sz="1100" dirty="0" smtClean="0">
              <a:latin typeface="KoPub돋움체 Bold" pitchFamily="18" charset="-127"/>
              <a:ea typeface="KoPub돋움체 Bold" pitchFamily="18" charset="-127"/>
            </a:rPr>
            <a:t>(</a:t>
          </a:r>
          <a:r>
            <a:rPr lang="ko-KR" altLang="en-US" sz="1100" dirty="0" smtClean="0">
              <a:latin typeface="KoPub돋움체 Bold" pitchFamily="18" charset="-127"/>
              <a:ea typeface="KoPub돋움체 Bold" pitchFamily="18" charset="-127"/>
            </a:rPr>
            <a:t>월액</a:t>
          </a:r>
          <a:r>
            <a:rPr lang="en-US" altLang="ko-KR" sz="1100" dirty="0" smtClean="0">
              <a:latin typeface="KoPub돋움체 Bold" pitchFamily="18" charset="-127"/>
              <a:ea typeface="KoPub돋움체 Bold" pitchFamily="18" charset="-127"/>
            </a:rPr>
            <a:t>, 2014</a:t>
          </a:r>
          <a:r>
            <a:rPr lang="ko-KR" altLang="en-US" sz="1100" dirty="0" smtClean="0">
              <a:latin typeface="KoPub돋움체 Bold" pitchFamily="18" charset="-127"/>
              <a:ea typeface="KoPub돋움체 Bold" pitchFamily="18" charset="-127"/>
            </a:rPr>
            <a:t>년 가격기준</a:t>
          </a:r>
          <a:r>
            <a:rPr lang="en-US" altLang="ko-KR" sz="1100" dirty="0" smtClean="0">
              <a:latin typeface="KoPub돋움체 Bold" pitchFamily="18" charset="-127"/>
              <a:ea typeface="KoPub돋움체 Bold" pitchFamily="18" charset="-127"/>
            </a:rPr>
            <a:t>)</a:t>
          </a:r>
          <a:endParaRPr lang="ko-KR" altLang="en-US" sz="1100" dirty="0">
            <a:latin typeface="KoPub돋움체 Bold" pitchFamily="18" charset="-127"/>
            <a:ea typeface="KoPub돋움체 Bold" pitchFamily="18" charset="-127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B7170-B5AC-4F11-8566-EFD98B16343A}" type="datetimeFigureOut">
              <a:rPr lang="ko-KR" altLang="en-US" smtClean="0"/>
              <a:pPr/>
              <a:t>2014-09-05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6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931C5-9983-4BD3-8D87-8DE7792D210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637316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35049-1044-4CE9-913B-7F0CA0EF27AB}" type="datetimeFigureOut">
              <a:rPr lang="ko-KR" altLang="en-US" smtClean="0"/>
              <a:pPr/>
              <a:t>2014-09-05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0DCEE-D81C-423B-B861-1F82EA2F21A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80610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0DCEE-D81C-423B-B861-1F82EA2F21A9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0DCEE-D81C-423B-B861-1F82EA2F21A9}" type="slidenum">
              <a:rPr lang="ko-KR" altLang="en-US" smtClean="0"/>
              <a:pPr/>
              <a:t>17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64606" y="294036"/>
            <a:ext cx="7057347" cy="57849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1" hangingPunct="1">
              <a:spcBef>
                <a:spcPct val="0"/>
              </a:spcBef>
              <a:buNone/>
              <a:defRPr lang="ko-KR" altLang="en-US" sz="3000" kern="1200" spc="-150" dirty="0">
                <a:gradFill>
                  <a:gsLst>
                    <a:gs pos="0">
                      <a:srgbClr val="07317F"/>
                    </a:gs>
                    <a:gs pos="50000">
                      <a:srgbClr val="104B9B"/>
                    </a:gs>
                  </a:gsLst>
                  <a:lin ang="5400000" scaled="0"/>
                </a:gradFill>
                <a:latin typeface="YGO550" pitchFamily="18" charset="-127"/>
                <a:ea typeface="YGO550" pitchFamily="18" charset="-127"/>
                <a:cs typeface="+mj-cs"/>
              </a:defRPr>
            </a:lvl1pPr>
          </a:lstStyle>
          <a:p>
            <a:endParaRPr lang="ko-KR" altLang="en-US" dirty="0"/>
          </a:p>
        </p:txBody>
      </p:sp>
      <p:grpSp>
        <p:nvGrpSpPr>
          <p:cNvPr id="8" name="그룹 7"/>
          <p:cNvGrpSpPr/>
          <p:nvPr userDrawn="1"/>
        </p:nvGrpSpPr>
        <p:grpSpPr>
          <a:xfrm>
            <a:off x="342900" y="370905"/>
            <a:ext cx="28800" cy="362683"/>
            <a:chOff x="683568" y="1628800"/>
            <a:chExt cx="36000" cy="362683"/>
          </a:xfrm>
        </p:grpSpPr>
        <p:sp>
          <p:nvSpPr>
            <p:cNvPr id="6" name="직사각형 5"/>
            <p:cNvSpPr/>
            <p:nvPr userDrawn="1"/>
          </p:nvSpPr>
          <p:spPr>
            <a:xfrm>
              <a:off x="683568" y="1628800"/>
              <a:ext cx="36000" cy="180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 userDrawn="1"/>
          </p:nvSpPr>
          <p:spPr>
            <a:xfrm>
              <a:off x="683568" y="1811483"/>
              <a:ext cx="36000" cy="180000"/>
            </a:xfrm>
            <a:prstGeom prst="rect">
              <a:avLst/>
            </a:prstGeom>
            <a:solidFill>
              <a:srgbClr val="25AA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0" name="슬라이드 번호 개체 틀 2"/>
          <p:cNvSpPr>
            <a:spLocks noGrp="1"/>
          </p:cNvSpPr>
          <p:nvPr>
            <p:ph type="sldNum" sz="quarter" idx="4"/>
          </p:nvPr>
        </p:nvSpPr>
        <p:spPr>
          <a:xfrm>
            <a:off x="8579047" y="6532498"/>
            <a:ext cx="4360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ko-KR" altLang="en-US" sz="11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rgbClr val="A5A5A5"/>
                    </a:gs>
                    <a:gs pos="50000">
                      <a:srgbClr val="A5A5A5"/>
                    </a:gs>
                  </a:gsLst>
                  <a:lin ang="5400000" scaled="0"/>
                </a:gradFill>
                <a:effectLst/>
                <a:uLnTx/>
                <a:uFillTx/>
                <a:latin typeface="Arial" pitchFamily="34" charset="0"/>
                <a:ea typeface="YGO550" pitchFamily="18" charset="-127"/>
                <a:cs typeface="Arial" pitchFamily="34" charset="0"/>
              </a:defRPr>
            </a:lvl1pPr>
          </a:lstStyle>
          <a:p>
            <a:pPr>
              <a:spcBef>
                <a:spcPct val="0"/>
              </a:spcBef>
            </a:pPr>
            <a:fld id="{C42F75F3-790E-4B57-A71B-62B73105A056}" type="slidenum">
              <a:rPr lang="en-US" altLang="ko-KR" smtClean="0"/>
              <a:pPr>
                <a:spcBef>
                  <a:spcPct val="0"/>
                </a:spcBef>
              </a:pPr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020411" y="6575788"/>
            <a:ext cx="8212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0" eaLnBrk="1" latinLnBrk="1" hangingPunct="1">
              <a:spcBef>
                <a:spcPct val="0"/>
              </a:spcBef>
            </a:pPr>
            <a:r>
              <a:rPr kumimoji="0" lang="en-US" altLang="ko-KR" sz="11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A5A5A5"/>
                    </a:gs>
                    <a:gs pos="50000">
                      <a:srgbClr val="A5A5A5"/>
                    </a:gs>
                  </a:gsLst>
                  <a:lin ang="5400000" scaled="0"/>
                </a:gradFill>
                <a:effectLst/>
                <a:uLnTx/>
                <a:uFillTx/>
                <a:latin typeface="Arial" pitchFamily="34" charset="0"/>
                <a:ea typeface="YGO550" pitchFamily="18" charset="-127"/>
                <a:cs typeface="Arial" pitchFamily="34" charset="0"/>
              </a:rPr>
              <a:t>page -</a:t>
            </a:r>
            <a:endParaRPr kumimoji="0" lang="ko-KR" altLang="en-US" sz="1100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rgbClr val="A5A5A5"/>
                  </a:gs>
                  <a:gs pos="50000">
                    <a:srgbClr val="A5A5A5"/>
                  </a:gs>
                </a:gsLst>
                <a:lin ang="5400000" scaled="0"/>
              </a:gradFill>
              <a:effectLst/>
              <a:uLnTx/>
              <a:uFillTx/>
              <a:latin typeface="Arial" pitchFamily="34" charset="0"/>
              <a:ea typeface="YGO550" pitchFamily="18" charset="-127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MYONG\Desktop\3월 15일_보건사회연구원(서식2종)\PNG\0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3380" y="313127"/>
            <a:ext cx="1185863" cy="4810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1185704"/>
            <a:ext cx="7848872" cy="1379200"/>
          </a:xfrm>
        </p:spPr>
        <p:txBody>
          <a:bodyPr>
            <a:noAutofit/>
          </a:bodyPr>
          <a:lstStyle/>
          <a:p>
            <a:r>
              <a:rPr lang="en-US" altLang="en-US" sz="2400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  <a:t>2014</a:t>
            </a:r>
            <a:r>
              <a:rPr lang="en-US" sz="2400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sz="2400" b="1" spc="-26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  <a:t>은퇴전략포럼</a:t>
            </a:r>
            <a:r>
              <a:rPr lang="en-US" altLang="en-US" sz="4400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  <a:t/>
            </a:r>
            <a:br>
              <a:rPr lang="en-US" altLang="en-US" sz="4400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</a:br>
            <a:r>
              <a:rPr altLang="en-US" sz="4400" b="1" spc="-26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</a:rPr>
              <a:t>고령화 위험과 대응전략</a:t>
            </a:r>
            <a:endParaRPr lang="ko-KR" altLang="en-US" sz="2800" b="1" spc="-260" dirty="0">
              <a:gradFill>
                <a:gsLst>
                  <a:gs pos="0">
                    <a:srgbClr val="2C2C2C"/>
                  </a:gs>
                  <a:gs pos="50000">
                    <a:srgbClr val="46464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857224" y="3000372"/>
            <a:ext cx="71368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>
              <a:spcBef>
                <a:spcPct val="0"/>
              </a:spcBef>
              <a:buNone/>
            </a:pPr>
            <a:r>
              <a:rPr lang="ko-KR" altLang="en-US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  <a:cs typeface="+mj-cs"/>
              </a:rPr>
              <a:t>최 병 호</a:t>
            </a:r>
            <a:endParaRPr lang="en-US" altLang="ko-KR" b="1" spc="-260" dirty="0" smtClean="0">
              <a:gradFill>
                <a:gsLst>
                  <a:gs pos="0">
                    <a:srgbClr val="2C2C2C"/>
                  </a:gs>
                  <a:gs pos="50000">
                    <a:srgbClr val="46464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Pub돋움체 Bold" pitchFamily="18" charset="-127"/>
              <a:ea typeface="KoPub돋움체 Bold" pitchFamily="18" charset="-127"/>
              <a:cs typeface="+mj-cs"/>
            </a:endParaRPr>
          </a:p>
          <a:p>
            <a:pPr marL="0">
              <a:spcBef>
                <a:spcPct val="0"/>
              </a:spcBef>
              <a:buNone/>
            </a:pPr>
            <a:r>
              <a:rPr lang="ko-KR" altLang="en-US" sz="2800" b="1" spc="-26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돋움체 Bold" pitchFamily="18" charset="-127"/>
                <a:ea typeface="KoPub돋움체 Bold" pitchFamily="18" charset="-127"/>
                <a:cs typeface="+mj-cs"/>
              </a:rPr>
              <a:t>한국보건사회연구원</a:t>
            </a:r>
            <a:endParaRPr lang="en-US" altLang="ko-KR" sz="2800" b="1" spc="-260" dirty="0" smtClean="0">
              <a:gradFill>
                <a:gsLst>
                  <a:gs pos="0">
                    <a:srgbClr val="2C2C2C"/>
                  </a:gs>
                  <a:gs pos="50000">
                    <a:srgbClr val="46464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Pub돋움체 Bold" pitchFamily="18" charset="-127"/>
              <a:ea typeface="KoPub돋움체 Bold" pitchFamily="18" charset="-127"/>
              <a:cs typeface="+mj-cs"/>
            </a:endParaRPr>
          </a:p>
        </p:txBody>
      </p:sp>
      <p:pic>
        <p:nvPicPr>
          <p:cNvPr id="2052" name="Picture 4" descr="C:\Users\MYONG\Desktop\3월 15일_보건사회연구원(서식2종)\PNG\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2018" y="5629030"/>
            <a:ext cx="1452563" cy="58578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연령</a:t>
            </a:r>
            <a:r>
              <a:rPr lang="ko-KR" altLang="en-US" dirty="0" smtClean="0">
                <a:latin typeface="KoPub돋움체 Bold" pitchFamily="18" charset="-127"/>
                <a:ea typeface="KoPub돋움체 Bold" pitchFamily="18" charset="-127"/>
              </a:rPr>
              <a:t>군</a:t>
            </a:r>
            <a:r>
              <a:rPr altLang="en-US" dirty="0" smtClean="0">
                <a:latin typeface="KoPub돋움체 Bold" pitchFamily="18" charset="-127"/>
                <a:ea typeface="KoPub돋움체 Bold" pitchFamily="18" charset="-127"/>
              </a:rPr>
              <a:t>별 </a:t>
            </a:r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만성질환</a:t>
            </a:r>
            <a:r>
              <a:rPr altLang="en-US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현황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10</a:t>
            </a:fld>
            <a:endParaRPr lang="en-US" dirty="0"/>
          </a:p>
        </p:txBody>
      </p:sp>
      <p:graphicFrame>
        <p:nvGraphicFramePr>
          <p:cNvPr id="22" name="차트 21"/>
          <p:cNvGraphicFramePr/>
          <p:nvPr/>
        </p:nvGraphicFramePr>
        <p:xfrm>
          <a:off x="714348" y="1214422"/>
          <a:ext cx="7858180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4" name="그룹 12"/>
          <p:cNvGrpSpPr/>
          <p:nvPr/>
        </p:nvGrpSpPr>
        <p:grpSpPr>
          <a:xfrm>
            <a:off x="323528" y="4929199"/>
            <a:ext cx="8591872" cy="1500198"/>
            <a:chOff x="323528" y="5199869"/>
            <a:chExt cx="8591872" cy="1387177"/>
          </a:xfrm>
        </p:grpSpPr>
        <p:sp>
          <p:nvSpPr>
            <p:cNvPr id="27" name="모서리가 둥근 직사각형 26"/>
            <p:cNvSpPr/>
            <p:nvPr/>
          </p:nvSpPr>
          <p:spPr bwMode="auto">
            <a:xfrm>
              <a:off x="323528" y="5199869"/>
              <a:ext cx="8591872" cy="1387177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00034" y="5229724"/>
              <a:ext cx="4194869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3"/>
                </a:buBlip>
                <a:defRPr/>
              </a:pP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연령이 높을 수록 만성질환 </a:t>
              </a:r>
              <a:r>
                <a:rPr kumimoji="0" lang="ko-KR" altLang="en-US" sz="1600" b="1" spc="-140" dirty="0" err="1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유병율</a:t>
              </a: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 증가 </a:t>
              </a:r>
              <a:endParaRPr kumimoji="0" lang="en-US" altLang="ko-KR" sz="16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+mn-ea"/>
                <a:ea typeface="+mn-ea"/>
              </a:endParaRPr>
            </a:p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3"/>
                </a:buBlip>
                <a:defRPr/>
              </a:pPr>
              <a:endParaRPr lang="en-US" altLang="ko-KR" sz="16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+mn-ea"/>
              </a:endParaRPr>
            </a:p>
          </p:txBody>
        </p:sp>
      </p:grp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693944" y="5357826"/>
            <a:ext cx="5449691" cy="3231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92075" indent="-92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4"/>
              </a:buBlip>
              <a:defRPr/>
            </a:pPr>
            <a:r>
              <a:rPr kumimoji="0"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 54</a:t>
            </a:r>
            <a:r>
              <a:rPr kumimoji="0"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세 이하 만성질환 유병률 </a:t>
            </a:r>
            <a:r>
              <a:rPr kumimoji="0"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31.1%, 80</a:t>
            </a:r>
            <a:r>
              <a:rPr kumimoji="0"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세 이상 </a:t>
            </a:r>
            <a:r>
              <a:rPr kumimoji="0"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82.5%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배 이상의 차이 </a:t>
            </a:r>
            <a:endParaRPr kumimoji="0" lang="ko-KR" altLang="en-US" sz="1400" b="1" spc="-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500034" y="5643578"/>
            <a:ext cx="3807581" cy="4140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2075" indent="-92075" fontAlgn="auto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3"/>
              </a:buBlip>
              <a:defRPr/>
            </a:pPr>
            <a:r>
              <a:rPr lang="ko-KR" altLang="en-US" sz="16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+mn-ea"/>
              </a:rPr>
              <a:t>연령이 높을 수록 만성질환의 개수도 증가 </a:t>
            </a:r>
            <a:endParaRPr lang="en-US" altLang="ko-KR" sz="1600" b="1" spc="-140" dirty="0">
              <a:gradFill>
                <a:gsLst>
                  <a:gs pos="0">
                    <a:srgbClr val="1C2079"/>
                  </a:gs>
                  <a:gs pos="100000">
                    <a:srgbClr val="1C2079"/>
                  </a:gs>
                </a:gsLst>
                <a:lin ang="5400000" scaled="0"/>
              </a:gradFill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642910" y="5974263"/>
            <a:ext cx="735811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4"/>
              </a:buBlip>
              <a:defRPr/>
            </a:pP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 3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개 이상 질환을 가진 </a:t>
            </a:r>
            <a:r>
              <a:rPr lang="ko-KR" altLang="en-US" sz="1400" b="1" spc="-50" dirty="0" err="1" smtClean="0">
                <a:latin typeface="KoPub돋움체 Bold" pitchFamily="18" charset="-127"/>
                <a:ea typeface="KoPub돋움체 Bold" pitchFamily="18" charset="-127"/>
              </a:rPr>
              <a:t>만성질환자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 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54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세 이하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 2.1%, 80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세 이상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31.4% </a:t>
            </a:r>
            <a:endParaRPr lang="ko-KR" altLang="en-US" sz="1400" b="1" spc="-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00892" y="4532406"/>
            <a:ext cx="27146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출처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한국노동연구원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(2012)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노인 진료비 </a:t>
            </a:r>
            <a:endParaRPr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11</a:t>
            </a:fld>
            <a:endParaRPr lang="en-US" dirty="0"/>
          </a:p>
        </p:txBody>
      </p:sp>
      <p:graphicFrame>
        <p:nvGraphicFramePr>
          <p:cNvPr id="22" name="차트 21"/>
          <p:cNvGraphicFramePr/>
          <p:nvPr/>
        </p:nvGraphicFramePr>
        <p:xfrm>
          <a:off x="571472" y="1500174"/>
          <a:ext cx="7643866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그룹 12"/>
          <p:cNvGrpSpPr/>
          <p:nvPr/>
        </p:nvGrpSpPr>
        <p:grpSpPr>
          <a:xfrm>
            <a:off x="214282" y="5286388"/>
            <a:ext cx="8591872" cy="1000132"/>
            <a:chOff x="323528" y="5662255"/>
            <a:chExt cx="8591872" cy="924783"/>
          </a:xfrm>
        </p:grpSpPr>
        <p:sp>
          <p:nvSpPr>
            <p:cNvPr id="27" name="모서리가 둥근 직사각형 26"/>
            <p:cNvSpPr/>
            <p:nvPr/>
          </p:nvSpPr>
          <p:spPr bwMode="auto">
            <a:xfrm>
              <a:off x="323528" y="5662255"/>
              <a:ext cx="8591872" cy="924783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66404" y="5778931"/>
              <a:ext cx="8286808" cy="384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3"/>
                </a:buBlip>
                <a:defRPr/>
              </a:pPr>
              <a:r>
                <a:rPr kumimoji="0" lang="en-US" altLang="ko-KR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 </a:t>
              </a:r>
              <a:r>
                <a:rPr kumimoji="0" lang="ko-KR" altLang="en-US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건강보험 </a:t>
              </a:r>
              <a:r>
                <a:rPr kumimoji="0" lang="en-US" altLang="ko-KR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65</a:t>
              </a:r>
              <a:r>
                <a:rPr kumimoji="0" lang="ko-KR" altLang="en-US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세 이상 진료비</a:t>
              </a:r>
              <a:r>
                <a:rPr lang="en-US" altLang="ko-KR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</a:rPr>
                <a:t>, </a:t>
              </a:r>
              <a:r>
                <a:rPr lang="ko-KR" altLang="en-US" sz="14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</a:rPr>
                <a:t>전체 진료비 중 차지하는 비율 지속적으로 증가하는 추세</a:t>
              </a:r>
              <a:endParaRPr kumimoji="0"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+mn-ea"/>
                <a:ea typeface="+mn-ea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31936" y="1285860"/>
            <a:ext cx="1668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단위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dirty="0" err="1" smtClean="0">
                <a:latin typeface="KoPub돋움체 Bold" pitchFamily="18" charset="-127"/>
                <a:ea typeface="KoPub돋움체 Bold" pitchFamily="18" charset="-127"/>
              </a:rPr>
              <a:t>억원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72396" y="1310002"/>
            <a:ext cx="1668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단위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%)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00034" y="5786454"/>
            <a:ext cx="807249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4"/>
              </a:buBlip>
              <a:defRPr/>
            </a:pP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 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2012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년 기준 건강보험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65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세 이상 진료비는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16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조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382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억 원으로 전체 진료비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48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조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2,349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억 원의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33.3%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를 차지 </a:t>
            </a: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고령자 </a:t>
            </a:r>
            <a:r>
              <a:rPr lang="en-US" dirty="0" smtClean="0">
                <a:latin typeface="KoPub돋움체 Bold" pitchFamily="18" charset="-127"/>
                <a:ea typeface="KoPub돋움체 Bold" pitchFamily="18" charset="-127"/>
              </a:rPr>
              <a:t>1</a:t>
            </a:r>
            <a:r>
              <a:rPr smtClean="0">
                <a:latin typeface="KoPub돋움체 Bold" pitchFamily="18" charset="-127"/>
                <a:ea typeface="KoPub돋움체 Bold" pitchFamily="18" charset="-127"/>
              </a:rPr>
              <a:t>인당 진료비</a:t>
            </a:r>
            <a:endParaRPr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12</a:t>
            </a:fld>
            <a:endParaRPr lang="en-US" dirty="0"/>
          </a:p>
        </p:txBody>
      </p:sp>
      <p:grpSp>
        <p:nvGrpSpPr>
          <p:cNvPr id="3" name="그룹 12"/>
          <p:cNvGrpSpPr/>
          <p:nvPr/>
        </p:nvGrpSpPr>
        <p:grpSpPr>
          <a:xfrm>
            <a:off x="214282" y="5214951"/>
            <a:ext cx="8591872" cy="1071570"/>
            <a:chOff x="323528" y="5596200"/>
            <a:chExt cx="8591872" cy="990839"/>
          </a:xfrm>
        </p:grpSpPr>
        <p:sp>
          <p:nvSpPr>
            <p:cNvPr id="27" name="모서리가 둥근 직사각형 26"/>
            <p:cNvSpPr/>
            <p:nvPr/>
          </p:nvSpPr>
          <p:spPr bwMode="auto">
            <a:xfrm>
              <a:off x="323528" y="5596200"/>
              <a:ext cx="8591872" cy="990839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66404" y="5620479"/>
              <a:ext cx="8286808" cy="3910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2"/>
                </a:buBlip>
                <a:defRPr/>
              </a:pPr>
              <a:r>
                <a:rPr kumimoji="0" lang="en-US" altLang="ko-KR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 </a:t>
              </a: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고령자 </a:t>
              </a:r>
              <a:r>
                <a:rPr kumimoji="0" lang="en-US" altLang="ko-KR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1</a:t>
              </a: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인당 진료비 증가 </a:t>
              </a:r>
              <a:endParaRPr lang="ko-KR" altLang="en-US" sz="1600" b="1" spc="-50" dirty="0" smtClean="0">
                <a:latin typeface="KoPub돋움체 Bold" pitchFamily="18" charset="-127"/>
                <a:ea typeface="KoPub돋움체 Bold" pitchFamily="18" charset="-127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643834" y="4818158"/>
            <a:ext cx="27146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출처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통계청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(2013)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1357298"/>
            <a:ext cx="1668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단위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천원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graphicFrame>
        <p:nvGraphicFramePr>
          <p:cNvPr id="15" name="차트 14"/>
          <p:cNvGraphicFramePr/>
          <p:nvPr/>
        </p:nvGraphicFramePr>
        <p:xfrm>
          <a:off x="928662" y="1571612"/>
          <a:ext cx="7072362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직사각형 15"/>
          <p:cNvSpPr/>
          <p:nvPr/>
        </p:nvSpPr>
        <p:spPr>
          <a:xfrm>
            <a:off x="571472" y="5572140"/>
            <a:ext cx="807249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4"/>
              </a:buBlip>
              <a:defRPr/>
            </a:pP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 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2005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년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155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만원에서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2012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년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293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만원으로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2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배 가량 증가 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785786" y="5873001"/>
            <a:ext cx="8072494" cy="34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lang="en-US" altLang="ko-KR" sz="1200" b="1" spc="-50" dirty="0" smtClean="0">
                <a:latin typeface="KoPub돋움체 Bold" pitchFamily="18" charset="-127"/>
                <a:ea typeface="KoPub돋움체 Bold" pitchFamily="18" charset="-127"/>
              </a:rPr>
              <a:t>- </a:t>
            </a:r>
            <a:r>
              <a:rPr lang="ko-KR" altLang="en-US" sz="1200" b="1" spc="-50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sz="1200" b="1" spc="-50" dirty="0" smtClean="0">
                <a:latin typeface="KoPub돋움체 Bold" pitchFamily="18" charset="-127"/>
                <a:ea typeface="KoPub돋움체 Bold" pitchFamily="18" charset="-127"/>
              </a:rPr>
              <a:t>1</a:t>
            </a:r>
            <a:r>
              <a:rPr lang="ko-KR" altLang="en-US" sz="1200" b="1" spc="-50" dirty="0" smtClean="0">
                <a:latin typeface="KoPub돋움체 Bold" pitchFamily="18" charset="-127"/>
                <a:ea typeface="KoPub돋움체 Bold" pitchFamily="18" charset="-127"/>
              </a:rPr>
              <a:t>인당 고령자 진료비</a:t>
            </a:r>
            <a:r>
              <a:rPr lang="en-US" altLang="ko-KR" sz="1200" b="1" spc="-50" dirty="0" smtClean="0">
                <a:latin typeface="KoPub돋움체 Bold" pitchFamily="18" charset="-127"/>
                <a:ea typeface="KoPub돋움체 Bold" pitchFamily="18" charset="-127"/>
              </a:rPr>
              <a:t>: 65</a:t>
            </a:r>
            <a:r>
              <a:rPr lang="ko-KR" altLang="en-US" sz="1200" b="1" spc="-50" dirty="0" smtClean="0">
                <a:latin typeface="KoPub돋움체 Bold" pitchFamily="18" charset="-127"/>
                <a:ea typeface="KoPub돋움체 Bold" pitchFamily="18" charset="-127"/>
              </a:rPr>
              <a:t>세 이상 진료비</a:t>
            </a:r>
            <a:r>
              <a:rPr lang="en-US" altLang="ko-KR" sz="1200" b="1" spc="-50" dirty="0" smtClean="0">
                <a:latin typeface="KoPub돋움체 Bold" pitchFamily="18" charset="-127"/>
                <a:ea typeface="KoPub돋움체 Bold" pitchFamily="18" charset="-127"/>
              </a:rPr>
              <a:t>/65</a:t>
            </a:r>
            <a:r>
              <a:rPr lang="ko-KR" altLang="en-US" sz="1200" b="1" spc="-50" dirty="0" smtClean="0">
                <a:latin typeface="KoPub돋움체 Bold" pitchFamily="18" charset="-127"/>
                <a:ea typeface="KoPub돋움체 Bold" pitchFamily="18" charset="-127"/>
              </a:rPr>
              <a:t>세 이상 건강보험가입자 수입</a:t>
            </a: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국민연금 노령연금 수급 현황</a:t>
            </a: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13</a:t>
            </a:fld>
            <a:endParaRPr lang="en-US" dirty="0"/>
          </a:p>
        </p:txBody>
      </p:sp>
      <p:sp>
        <p:nvSpPr>
          <p:cNvPr id="7" name="직사각형 6"/>
          <p:cNvSpPr/>
          <p:nvPr/>
        </p:nvSpPr>
        <p:spPr>
          <a:xfrm>
            <a:off x="928662" y="5587249"/>
            <a:ext cx="82153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</a:pP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  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인구수는 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2011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년 통계청 장래인구추계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,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노령연금 수급자수는 국민연금 통계연보 참고</a:t>
            </a:r>
            <a:endParaRPr lang="en-US" altLang="ko-KR" sz="12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2462" y="335756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31.7%</a:t>
            </a:r>
            <a:endParaRPr lang="ko-KR" altLang="en-US" sz="12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910" y="1428736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600" dirty="0" smtClean="0">
                <a:latin typeface="KoPub돋움체 Bold" pitchFamily="18" charset="-127"/>
                <a:ea typeface="KoPub돋움체 Bold" pitchFamily="18" charset="-127"/>
              </a:rPr>
              <a:t>인구수 대비 국민연금 노령연금 수급자수</a:t>
            </a:r>
            <a:r>
              <a:rPr lang="en-US" altLang="ko-KR" sz="1600" dirty="0" smtClean="0">
                <a:latin typeface="KoPub돋움체 Bold" pitchFamily="18" charset="-127"/>
                <a:ea typeface="KoPub돋움체 Bold" pitchFamily="18" charset="-127"/>
              </a:rPr>
              <a:t>(60</a:t>
            </a:r>
            <a:r>
              <a:rPr lang="ko-KR" altLang="en-US" sz="1600" dirty="0" smtClean="0">
                <a:latin typeface="KoPub돋움체 Bold" pitchFamily="18" charset="-127"/>
                <a:ea typeface="KoPub돋움체 Bold" pitchFamily="18" charset="-127"/>
              </a:rPr>
              <a:t>세 이상</a:t>
            </a:r>
            <a:r>
              <a:rPr lang="en-US" altLang="ko-KR" sz="1600" dirty="0" smtClean="0">
                <a:latin typeface="KoPub돋움체 Bold" pitchFamily="18" charset="-127"/>
                <a:ea typeface="KoPub돋움체 Bold" pitchFamily="18" charset="-127"/>
              </a:rPr>
              <a:t>, 2013</a:t>
            </a:r>
            <a:r>
              <a:rPr lang="ko-KR" altLang="en-US" sz="1600" dirty="0" err="1" smtClean="0">
                <a:latin typeface="KoPub돋움체 Bold" pitchFamily="18" charset="-127"/>
                <a:ea typeface="KoPub돋움체 Bold" pitchFamily="18" charset="-127"/>
              </a:rPr>
              <a:t>년말</a:t>
            </a:r>
            <a:r>
              <a:rPr lang="en-US" altLang="ko-KR" sz="1600" dirty="0" smtClean="0">
                <a:latin typeface="KoPub돋움체 Bold" pitchFamily="18" charset="-127"/>
                <a:ea typeface="KoPub돋움체 Bold" pitchFamily="18" charset="-127"/>
              </a:rPr>
              <a:t>) : 31.7%</a:t>
            </a:r>
          </a:p>
        </p:txBody>
      </p:sp>
      <p:graphicFrame>
        <p:nvGraphicFramePr>
          <p:cNvPr id="10" name="차트 9"/>
          <p:cNvGraphicFramePr>
            <a:graphicFrameLocks/>
          </p:cNvGraphicFramePr>
          <p:nvPr/>
        </p:nvGraphicFramePr>
        <p:xfrm>
          <a:off x="571472" y="1857364"/>
          <a:ext cx="7620000" cy="375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직선 연결선 11"/>
          <p:cNvCxnSpPr/>
          <p:nvPr/>
        </p:nvCxnSpPr>
        <p:spPr>
          <a:xfrm>
            <a:off x="1214414" y="3500438"/>
            <a:ext cx="671517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국민연금 노령연금 수급자수 전망</a:t>
            </a: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14</a:t>
            </a:fld>
            <a:endParaRPr 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714348" y="1643050"/>
            <a:ext cx="821537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인구수 대비 국민연금 노령연금 수급자수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(65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세 이상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)</a:t>
            </a:r>
          </a:p>
        </p:txBody>
      </p:sp>
      <p:graphicFrame>
        <p:nvGraphicFramePr>
          <p:cNvPr id="23" name="차트 22"/>
          <p:cNvGraphicFramePr>
            <a:graphicFrameLocks/>
          </p:cNvGraphicFramePr>
          <p:nvPr/>
        </p:nvGraphicFramePr>
        <p:xfrm>
          <a:off x="857224" y="2143116"/>
          <a:ext cx="7067576" cy="3495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285852" y="3678238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31.1%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28794" y="3581400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34.4%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57488" y="3471862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36.8%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14744" y="3295648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40.9%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3047996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47.3%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57818" y="2795582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54.4%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86512" y="2535230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61.6%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143768" y="2257416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KoPub돋움체 Bold" pitchFamily="18" charset="-127"/>
                <a:ea typeface="KoPub돋움체 Bold" pitchFamily="18" charset="-127"/>
              </a:rPr>
              <a:t>68.4%</a:t>
            </a:r>
            <a:endParaRPr lang="ko-KR" altLang="en-US" sz="100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4348" y="5786454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</a:pP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  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인구수는 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2011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년 통계청 장래인구추계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,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노령연금 수급자수 전망은 한국보건사회연구원 내부자료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(2013)</a:t>
            </a:r>
          </a:p>
        </p:txBody>
      </p:sp>
    </p:spTree>
    <p:extLst>
      <p:ext uri="{BB962C8B-B14F-4D97-AF65-F5344CB8AC3E}">
        <p14:creationId xmlns:p14="http://schemas.microsoft.com/office/powerpoint/2010/main" xmlns="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국민연금 가입현황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15</a:t>
            </a:fld>
            <a:endParaRPr 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428596" y="1357298"/>
            <a:ext cx="857256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인구수 대비 국민연금 가입자수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(18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세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~59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세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, 2013</a:t>
            </a: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년말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) : 49.7% (</a:t>
            </a: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납부예외자를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포함할 경우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63.8%)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42910" y="5929330"/>
            <a:ext cx="8215370" cy="383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</a:pP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  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인구수는 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2011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년 통계청 장래인구추계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,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 가입자수는 국민연금 통계연보 참고</a:t>
            </a:r>
            <a:endParaRPr lang="en-US" altLang="ko-KR" sz="12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graphicFrame>
        <p:nvGraphicFramePr>
          <p:cNvPr id="15" name="차트 14"/>
          <p:cNvGraphicFramePr>
            <a:graphicFrameLocks/>
          </p:cNvGraphicFramePr>
          <p:nvPr/>
        </p:nvGraphicFramePr>
        <p:xfrm>
          <a:off x="357158" y="1857364"/>
          <a:ext cx="8358246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국민연금 노령연금 수준 전망</a:t>
            </a: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16</a:t>
            </a:fld>
            <a:endParaRPr lang="en-US" dirty="0"/>
          </a:p>
        </p:txBody>
      </p:sp>
      <p:graphicFrame>
        <p:nvGraphicFramePr>
          <p:cNvPr id="7" name="차트 6"/>
          <p:cNvGraphicFramePr>
            <a:graphicFrameLocks/>
          </p:cNvGraphicFramePr>
          <p:nvPr/>
        </p:nvGraphicFramePr>
        <p:xfrm>
          <a:off x="714348" y="1500174"/>
          <a:ext cx="7500990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25500" y="2971796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41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5918" y="2770182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46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4612" y="2660644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49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43306" y="249236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52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3438" y="2374892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55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29256" y="2232016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58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6512" y="2127240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61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6644" y="1928802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63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만원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714348" y="5786454"/>
            <a:ext cx="3214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</a:pP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  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한국보건사회연구원 내부자료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(2014)</a:t>
            </a:r>
          </a:p>
        </p:txBody>
      </p:sp>
    </p:spTree>
    <p:extLst>
      <p:ext uri="{BB962C8B-B14F-4D97-AF65-F5344CB8AC3E}">
        <p14:creationId xmlns:p14="http://schemas.microsoft.com/office/powerpoint/2010/main" xmlns="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고령화 사회를 통해 바라본 한국사회의 시사점 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>
                <a:latin typeface="KoPub돋움체 Bold" pitchFamily="18" charset="-127"/>
                <a:ea typeface="KoPub돋움체 Bold" pitchFamily="18" charset="-127"/>
              </a:rPr>
              <a:pPr>
                <a:spcBef>
                  <a:spcPct val="0"/>
                </a:spcBef>
              </a:pPr>
              <a:t>17</a:t>
            </a:fld>
            <a:endParaRPr 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66066" y="1268760"/>
            <a:ext cx="8463652" cy="5040560"/>
          </a:xfrm>
          <a:prstGeom prst="roundRect">
            <a:avLst>
              <a:gd name="adj" fmla="val 4553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607414" y="1500174"/>
            <a:ext cx="5632523" cy="401200"/>
            <a:chOff x="322870" y="1710114"/>
            <a:chExt cx="5585582" cy="401200"/>
          </a:xfrm>
        </p:grpSpPr>
        <p:sp>
          <p:nvSpPr>
            <p:cNvPr id="8" name="TextBox 7"/>
            <p:cNvSpPr txBox="1"/>
            <p:nvPr/>
          </p:nvSpPr>
          <p:spPr>
            <a:xfrm>
              <a:off x="651183" y="1710114"/>
              <a:ext cx="5257269" cy="401200"/>
            </a:xfrm>
            <a:prstGeom prst="rect">
              <a:avLst/>
            </a:prstGeom>
            <a:noFill/>
          </p:spPr>
          <p:txBody>
            <a:bodyPr wrap="none" tIns="46800" rtlCol="0" anchor="ctr" anchorCtr="0">
              <a:spAutoFit/>
            </a:bodyPr>
            <a:lstStyle/>
            <a:p>
              <a:pPr>
                <a:buSzPct val="130000"/>
              </a:pP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한국 사회 고령화 위험은 빠른 속도로 심화되고 있음</a:t>
              </a:r>
              <a:endParaRPr lang="en-US" altLang="ko-KR" sz="2000" spc="-50" dirty="0" smtClean="0">
                <a:solidFill>
                  <a:srgbClr val="032B7B"/>
                </a:solidFill>
                <a:latin typeface="KoPub돋움체 Bold" pitchFamily="18" charset="-127"/>
                <a:ea typeface="KoPub돋움체 Bold" pitchFamily="18" charset="-127"/>
                <a:cs typeface="Tahoma" pitchFamily="34" charset="0"/>
              </a:endParaRPr>
            </a:p>
          </p:txBody>
        </p:sp>
        <p:pic>
          <p:nvPicPr>
            <p:cNvPr id="9" name="Picture 15" descr="D:\3. 프로젝트\5. Project_Data\1. 진행중_프로젝트\1월 30일_당진시청\PNG\0205(2)\20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2870" y="1717873"/>
              <a:ext cx="342900" cy="342900"/>
            </a:xfrm>
            <a:prstGeom prst="rect">
              <a:avLst/>
            </a:prstGeom>
            <a:noFill/>
          </p:spPr>
        </p:pic>
      </p:grpSp>
      <p:sp>
        <p:nvSpPr>
          <p:cNvPr id="10" name="직사각형 9"/>
          <p:cNvSpPr/>
          <p:nvPr/>
        </p:nvSpPr>
        <p:spPr>
          <a:xfrm>
            <a:off x="785818" y="1821026"/>
            <a:ext cx="724886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노인인구비율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14.2%(’14)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  <a:sym typeface="Wingdings" pitchFamily="2" charset="2"/>
              </a:rPr>
              <a:t>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48.5%(’100)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로 약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3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배 이상 증가 전망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초저출산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국가 낙인 및 장기화 우려 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642942" y="2714620"/>
            <a:ext cx="2394458" cy="401200"/>
            <a:chOff x="322870" y="1710114"/>
            <a:chExt cx="2374501" cy="401200"/>
          </a:xfrm>
        </p:grpSpPr>
        <p:sp>
          <p:nvSpPr>
            <p:cNvPr id="12" name="TextBox 11"/>
            <p:cNvSpPr txBox="1"/>
            <p:nvPr/>
          </p:nvSpPr>
          <p:spPr>
            <a:xfrm>
              <a:off x="651183" y="1710114"/>
              <a:ext cx="2046188" cy="401200"/>
            </a:xfrm>
            <a:prstGeom prst="rect">
              <a:avLst/>
            </a:prstGeom>
            <a:noFill/>
          </p:spPr>
          <p:txBody>
            <a:bodyPr wrap="none" tIns="46800" rtlCol="0" anchor="ctr" anchorCtr="0">
              <a:spAutoFit/>
            </a:bodyPr>
            <a:lstStyle/>
            <a:p>
              <a:pPr>
                <a:buSzPct val="130000"/>
              </a:pP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낮은</a:t>
              </a:r>
              <a:r>
                <a:rPr lang="en-US" altLang="ko-KR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 </a:t>
              </a: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사회복지지출 </a:t>
              </a:r>
              <a:endParaRPr lang="en-US" altLang="ko-KR" sz="2000" spc="-50" dirty="0" smtClean="0">
                <a:solidFill>
                  <a:srgbClr val="032B7B"/>
                </a:solidFill>
                <a:latin typeface="KoPub돋움체 Bold" pitchFamily="18" charset="-127"/>
                <a:ea typeface="KoPub돋움체 Bold" pitchFamily="18" charset="-127"/>
                <a:cs typeface="Tahoma" pitchFamily="34" charset="0"/>
              </a:endParaRPr>
            </a:p>
          </p:txBody>
        </p:sp>
        <p:pic>
          <p:nvPicPr>
            <p:cNvPr id="13" name="Picture 15" descr="D:\3. 프로젝트\5. Project_Data\1. 진행중_프로젝트\1월 30일_당진시청\PNG\0205(2)\20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2870" y="1717873"/>
              <a:ext cx="342900" cy="342900"/>
            </a:xfrm>
            <a:prstGeom prst="rect">
              <a:avLst/>
            </a:prstGeom>
            <a:noFill/>
          </p:spPr>
        </p:pic>
      </p:grpSp>
      <p:sp>
        <p:nvSpPr>
          <p:cNvPr id="14" name="직사각형 13"/>
          <p:cNvSpPr/>
          <p:nvPr/>
        </p:nvSpPr>
        <p:spPr>
          <a:xfrm>
            <a:off x="857224" y="3044382"/>
            <a:ext cx="76438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 ’11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년 기준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128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조원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(GDP 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대비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10.4%)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로 전년에 비해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10.5% 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상승하였으나 여전히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OECD 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평균에 비해서는 현저히 낮음 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642942" y="3945552"/>
            <a:ext cx="3686478" cy="401200"/>
            <a:chOff x="322870" y="1710114"/>
            <a:chExt cx="3655754" cy="401200"/>
          </a:xfrm>
        </p:grpSpPr>
        <p:sp>
          <p:nvSpPr>
            <p:cNvPr id="16" name="TextBox 15"/>
            <p:cNvSpPr txBox="1"/>
            <p:nvPr/>
          </p:nvSpPr>
          <p:spPr>
            <a:xfrm>
              <a:off x="651183" y="1710114"/>
              <a:ext cx="3327441" cy="401200"/>
            </a:xfrm>
            <a:prstGeom prst="rect">
              <a:avLst/>
            </a:prstGeom>
            <a:noFill/>
          </p:spPr>
          <p:txBody>
            <a:bodyPr wrap="none" tIns="46800" rtlCol="0" anchor="ctr" anchorCtr="0">
              <a:spAutoFit/>
            </a:bodyPr>
            <a:lstStyle/>
            <a:p>
              <a:pPr>
                <a:buSzPct val="130000"/>
              </a:pP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높은 노인 </a:t>
              </a:r>
              <a:r>
                <a:rPr lang="ko-KR" altLang="en-US" sz="2000" spc="-50" dirty="0" err="1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빈곤율과</a:t>
              </a: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 노인 </a:t>
              </a:r>
              <a:r>
                <a:rPr lang="ko-KR" altLang="en-US" sz="2000" spc="-50" dirty="0" err="1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자살율</a:t>
              </a: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 </a:t>
              </a:r>
              <a:endParaRPr lang="en-US" altLang="ko-KR" sz="2000" spc="-50" dirty="0" smtClean="0">
                <a:solidFill>
                  <a:srgbClr val="032B7B"/>
                </a:solidFill>
                <a:latin typeface="KoPub돋움체 Bold" pitchFamily="18" charset="-127"/>
                <a:ea typeface="KoPub돋움체 Bold" pitchFamily="18" charset="-127"/>
                <a:cs typeface="Tahoma" pitchFamily="34" charset="0"/>
              </a:endParaRPr>
            </a:p>
          </p:txBody>
        </p:sp>
        <p:pic>
          <p:nvPicPr>
            <p:cNvPr id="17" name="Picture 15" descr="D:\3. 프로젝트\5. Project_Data\1. 진행중_프로젝트\1월 30일_당진시청\PNG\0205(2)\20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2870" y="1717873"/>
              <a:ext cx="342900" cy="342900"/>
            </a:xfrm>
            <a:prstGeom prst="rect">
              <a:avLst/>
            </a:prstGeom>
            <a:noFill/>
          </p:spPr>
        </p:pic>
      </p:grpSp>
      <p:sp>
        <p:nvSpPr>
          <p:cNvPr id="18" name="직사각형 17"/>
          <p:cNvSpPr/>
          <p:nvPr/>
        </p:nvSpPr>
        <p:spPr>
          <a:xfrm>
            <a:off x="857224" y="4357694"/>
            <a:ext cx="8572560" cy="750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노인빈곤율과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노인자살율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OECD 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국가 중 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1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위 유지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OECD “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한국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, </a:t>
            </a:r>
            <a:r>
              <a:rPr lang="ko-KR" altLang="en-US" sz="1500" dirty="0" err="1" smtClean="0">
                <a:latin typeface="KoPub돋움체 Bold" pitchFamily="18" charset="-127"/>
                <a:ea typeface="KoPub돋움체 Bold" pitchFamily="18" charset="-127"/>
              </a:rPr>
              <a:t>노인빈곤율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 줄여야</a:t>
            </a:r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</a:rPr>
              <a:t>” </a:t>
            </a: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권고  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714380" y="5313816"/>
            <a:ext cx="5196506" cy="401200"/>
            <a:chOff x="322870" y="1710114"/>
            <a:chExt cx="5153197" cy="401200"/>
          </a:xfrm>
        </p:grpSpPr>
        <p:sp>
          <p:nvSpPr>
            <p:cNvPr id="20" name="TextBox 19"/>
            <p:cNvSpPr txBox="1"/>
            <p:nvPr/>
          </p:nvSpPr>
          <p:spPr>
            <a:xfrm>
              <a:off x="651183" y="1710114"/>
              <a:ext cx="4824884" cy="401200"/>
            </a:xfrm>
            <a:prstGeom prst="rect">
              <a:avLst/>
            </a:prstGeom>
            <a:noFill/>
          </p:spPr>
          <p:txBody>
            <a:bodyPr wrap="none" tIns="46800" rtlCol="0" anchor="ctr" anchorCtr="0">
              <a:spAutoFit/>
            </a:bodyPr>
            <a:lstStyle/>
            <a:p>
              <a:pPr>
                <a:buSzPct val="130000"/>
              </a:pPr>
              <a:r>
                <a:rPr lang="ko-KR" altLang="en-US" sz="2000" spc="-50" dirty="0" smtClean="0">
                  <a:solidFill>
                    <a:srgbClr val="032B7B"/>
                  </a:solidFill>
                  <a:latin typeface="KoPub돋움체 Bold" pitchFamily="18" charset="-127"/>
                  <a:ea typeface="KoPub돋움체 Bold" pitchFamily="18" charset="-127"/>
                  <a:cs typeface="Tahoma" pitchFamily="34" charset="0"/>
                </a:rPr>
                <a:t>사회계층 간 격차는 노후 대비의 차이로 이어져  </a:t>
              </a:r>
              <a:endParaRPr lang="en-US" altLang="ko-KR" sz="2000" spc="-50" dirty="0" smtClean="0">
                <a:solidFill>
                  <a:srgbClr val="032B7B"/>
                </a:solidFill>
                <a:latin typeface="KoPub돋움체 Bold" pitchFamily="18" charset="-127"/>
                <a:ea typeface="KoPub돋움체 Bold" pitchFamily="18" charset="-127"/>
                <a:cs typeface="Tahoma" pitchFamily="34" charset="0"/>
              </a:endParaRPr>
            </a:p>
          </p:txBody>
        </p:sp>
        <p:pic>
          <p:nvPicPr>
            <p:cNvPr id="21" name="Picture 15" descr="D:\3. 프로젝트\5. Project_Data\1. 진행중_프로젝트\1월 30일_당진시청\PNG\0205(2)\20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2870" y="1717873"/>
              <a:ext cx="342900" cy="342900"/>
            </a:xfrm>
            <a:prstGeom prst="rect">
              <a:avLst/>
            </a:prstGeom>
            <a:noFill/>
          </p:spPr>
        </p:pic>
      </p:grpSp>
      <p:sp>
        <p:nvSpPr>
          <p:cNvPr id="22" name="직사각형 21"/>
          <p:cNvSpPr/>
          <p:nvPr/>
        </p:nvSpPr>
        <p:spPr>
          <a:xfrm>
            <a:off x="928662" y="5633624"/>
            <a:ext cx="857256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44463">
              <a:lnSpc>
                <a:spcPct val="150000"/>
              </a:lnSpc>
              <a:buClr>
                <a:schemeClr val="tx1">
                  <a:lumMod val="50000"/>
                  <a:lumOff val="50000"/>
                </a:schemeClr>
              </a:buClr>
              <a:buSzPct val="100000"/>
              <a:buFontTx/>
              <a:buChar char="-"/>
            </a:pPr>
            <a:r>
              <a:rPr lang="ko-KR" altLang="en-US" sz="1500" dirty="0" smtClean="0">
                <a:latin typeface="KoPub돋움체 Bold" pitchFamily="18" charset="-127"/>
                <a:ea typeface="KoPub돋움체 Bold" pitchFamily="18" charset="-127"/>
              </a:rPr>
              <a:t>노년기 위험 증대 및 양극화 심화 전망 </a:t>
            </a:r>
            <a:endParaRPr lang="en-US" altLang="ko-KR" sz="150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화살표 연결선 13"/>
          <p:cNvCxnSpPr/>
          <p:nvPr/>
        </p:nvCxnSpPr>
        <p:spPr>
          <a:xfrm rot="10800000">
            <a:off x="3071802" y="2141528"/>
            <a:ext cx="1714512" cy="1588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/>
          <p:nvPr/>
        </p:nvCxnSpPr>
        <p:spPr>
          <a:xfrm rot="5400000">
            <a:off x="2321704" y="4464852"/>
            <a:ext cx="1357320" cy="158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/>
          <p:cNvCxnSpPr/>
          <p:nvPr/>
        </p:nvCxnSpPr>
        <p:spPr>
          <a:xfrm>
            <a:off x="4572000" y="5214950"/>
            <a:ext cx="1500198" cy="1588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/>
          <p:nvPr/>
        </p:nvCxnSpPr>
        <p:spPr>
          <a:xfrm rot="5400000" flipH="1" flipV="1">
            <a:off x="5465769" y="3106735"/>
            <a:ext cx="1214446" cy="1588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노후 대응 전략</a:t>
            </a:r>
            <a:r>
              <a:rPr lang="en-US" altLang="en-US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다차원적 노후 준비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18</a:t>
            </a:fld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71538" y="1357298"/>
            <a:ext cx="271464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200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국민연금 가입 확대 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퇴직 연금 의무화 </a:t>
            </a:r>
            <a:endParaRPr lang="en-US" altLang="ko-KR" dirty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-32" y="5214950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2075" algn="r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중노년기 교육시스템의 유연성 강화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indent="-92075" algn="r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노인을 위한 일자리 사업 확대</a:t>
            </a:r>
            <a:endParaRPr lang="en-US" altLang="ko-KR" dirty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143636" y="4786322"/>
            <a:ext cx="328614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노년기 사회활동 참여 확대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공공</a:t>
            </a:r>
            <a:r>
              <a:rPr lang="en-US" altLang="ko-KR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-</a:t>
            </a: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민간 연계 확대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지역사회의 역할 강화 </a:t>
            </a:r>
            <a:endParaRPr lang="en-US" altLang="ko-KR" dirty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292080" y="1556792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의료비 및 </a:t>
            </a:r>
            <a:r>
              <a:rPr lang="ko-KR" altLang="en-US" dirty="0" err="1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간병비</a:t>
            </a: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보장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pPr indent="-92075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ko-KR" altLang="en-US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중년기 질병 예방 및 건강증진 집중 투자</a:t>
            </a:r>
            <a:endParaRPr lang="en-US" altLang="ko-KR" dirty="0" smtClean="0">
              <a:ln>
                <a:solidFill>
                  <a:srgbClr val="4F81BD"/>
                </a:solidFill>
              </a:ln>
              <a:solidFill>
                <a:schemeClr val="accent2">
                  <a:lumMod val="50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graphicFrame>
        <p:nvGraphicFramePr>
          <p:cNvPr id="13" name="다이어그램 12"/>
          <p:cNvGraphicFramePr/>
          <p:nvPr/>
        </p:nvGraphicFramePr>
        <p:xfrm>
          <a:off x="1500166" y="16430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1869564" y="2238732"/>
            <a:ext cx="5395232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o-KR" altLang="en-US" sz="7400" spc="-300" dirty="0" smtClean="0">
                <a:gradFill>
                  <a:gsLst>
                    <a:gs pos="0">
                      <a:srgbClr val="2C2C2C"/>
                    </a:gs>
                    <a:gs pos="50000">
                      <a:srgbClr val="464646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감사합니다</a:t>
            </a:r>
            <a:endParaRPr lang="ko-KR" altLang="en-US" sz="7400" spc="-300" dirty="0">
              <a:gradFill>
                <a:gsLst>
                  <a:gs pos="0">
                    <a:srgbClr val="2C2C2C"/>
                  </a:gs>
                  <a:gs pos="50000">
                    <a:srgbClr val="464646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23959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직선 화살표 연결선 90"/>
          <p:cNvCxnSpPr/>
          <p:nvPr/>
        </p:nvCxnSpPr>
        <p:spPr>
          <a:xfrm>
            <a:off x="2326072" y="1354448"/>
            <a:ext cx="3960440" cy="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prstDash val="sysDot"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한국 인구구조의 변화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>
                <a:latin typeface="KoPub돋움체 Bold" panose="02020603020101020101" pitchFamily="18" charset="-127"/>
                <a:ea typeface="KoPub돋움체 Bold" panose="02020603020101020101" pitchFamily="18" charset="-127"/>
              </a:rPr>
              <a:pPr>
                <a:spcBef>
                  <a:spcPct val="0"/>
                </a:spcBef>
              </a:pPr>
              <a:t>2</a:t>
            </a:fld>
            <a:endParaRPr lang="en-US" dirty="0"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539552" y="1138424"/>
            <a:ext cx="2232248" cy="576064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’70</a:t>
            </a:r>
            <a:r>
              <a:rPr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년</a:t>
            </a:r>
            <a:endParaRPr lang="en-US" altLang="ko-KR" sz="12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+mn-ea"/>
            </a:endParaRPr>
          </a:p>
          <a:p>
            <a:pPr algn="ctr">
              <a:defRPr/>
            </a:pPr>
            <a:r>
              <a:rPr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출산율</a:t>
            </a:r>
            <a:r>
              <a:rPr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: 4.53</a:t>
            </a:r>
            <a:r>
              <a:rPr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명</a:t>
            </a:r>
            <a:endParaRPr lang="en-US" altLang="ko-KR" sz="12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+mn-ea"/>
            </a:endParaRPr>
          </a:p>
          <a:p>
            <a:pPr algn="ctr">
              <a:defRPr/>
            </a:pPr>
            <a:r>
              <a:rPr kumimoji="0" lang="ko-KR" altLang="en-US" sz="120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고령화율</a:t>
            </a:r>
            <a:r>
              <a:rPr kumimoji="0"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: 3.1% </a:t>
            </a:r>
            <a:endParaRPr kumimoji="0" lang="ko-KR" altLang="en-US" sz="1200" b="1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+mn-ea"/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6268842" y="1138424"/>
            <a:ext cx="2232248" cy="576064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’13</a:t>
            </a:r>
            <a:r>
              <a:rPr kumimoji="0"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년</a:t>
            </a:r>
            <a:endParaRPr kumimoji="0" lang="en-US" altLang="ko-KR" sz="12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+mn-ea"/>
            </a:endParaRPr>
          </a:p>
          <a:p>
            <a:pPr algn="ctr">
              <a:defRPr/>
            </a:pPr>
            <a:r>
              <a:rPr kumimoji="0"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출산율</a:t>
            </a:r>
            <a:r>
              <a:rPr kumimoji="0"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: 1.19</a:t>
            </a:r>
            <a:r>
              <a:rPr kumimoji="0" lang="ko-KR" altLang="en-US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명</a:t>
            </a:r>
            <a:endParaRPr kumimoji="0" lang="en-US" altLang="ko-KR" sz="12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+mn-ea"/>
            </a:endParaRPr>
          </a:p>
          <a:p>
            <a:pPr algn="ctr">
              <a:defRPr/>
            </a:pPr>
            <a:r>
              <a:rPr kumimoji="0" lang="ko-KR" altLang="en-US" sz="120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고령화율</a:t>
            </a:r>
            <a:r>
              <a:rPr kumimoji="0" lang="en-US" altLang="ko-KR" sz="12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ea"/>
              </a:rPr>
              <a:t>: 12.2%</a:t>
            </a:r>
          </a:p>
        </p:txBody>
      </p:sp>
      <p:sp>
        <p:nvSpPr>
          <p:cNvPr id="102" name="Rectangle 18"/>
          <p:cNvSpPr>
            <a:spLocks noChangeArrowheads="1"/>
          </p:cNvSpPr>
          <p:nvPr/>
        </p:nvSpPr>
        <p:spPr bwMode="auto">
          <a:xfrm>
            <a:off x="7429520" y="4603844"/>
            <a:ext cx="1214382" cy="253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buSzPct val="80000"/>
            </a:pPr>
            <a:r>
              <a:rPr lang="ko-KR" altLang="en-US" sz="11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자료</a:t>
            </a:r>
            <a:r>
              <a:rPr lang="en-US" altLang="ko-KR" sz="11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</a:t>
            </a:r>
            <a:r>
              <a:rPr lang="ko-KR" altLang="en-US" sz="11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통계청</a:t>
            </a:r>
            <a:r>
              <a:rPr lang="en-US" altLang="ko-KR" sz="11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(KOSIS)</a:t>
            </a:r>
          </a:p>
        </p:txBody>
      </p:sp>
      <p:grpSp>
        <p:nvGrpSpPr>
          <p:cNvPr id="3" name="그룹 12"/>
          <p:cNvGrpSpPr/>
          <p:nvPr/>
        </p:nvGrpSpPr>
        <p:grpSpPr>
          <a:xfrm>
            <a:off x="500034" y="5044615"/>
            <a:ext cx="7786741" cy="1343199"/>
            <a:chOff x="285790" y="5188141"/>
            <a:chExt cx="4113454" cy="1172863"/>
          </a:xfrm>
        </p:grpSpPr>
        <p:sp>
          <p:nvSpPr>
            <p:cNvPr id="24" name="모서리가 둥근 직사각형 23"/>
            <p:cNvSpPr/>
            <p:nvPr/>
          </p:nvSpPr>
          <p:spPr bwMode="auto">
            <a:xfrm>
              <a:off x="285790" y="5188141"/>
              <a:ext cx="4113454" cy="1172863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2000" dirty="0">
                <a:solidFill>
                  <a:prstClr val="white"/>
                </a:solidFill>
                <a:latin typeface="KoPub돋움체 Bold" pitchFamily="18" charset="-127"/>
                <a:ea typeface="KoPub돋움체 Bold" pitchFamily="18" charset="-127"/>
              </a:endParaRPr>
            </a:p>
          </p:txBody>
        </p:sp>
        <p:grpSp>
          <p:nvGrpSpPr>
            <p:cNvPr id="4" name="그룹 18"/>
            <p:cNvGrpSpPr/>
            <p:nvPr/>
          </p:nvGrpSpPr>
          <p:grpSpPr>
            <a:xfrm>
              <a:off x="323528" y="5251354"/>
              <a:ext cx="4049310" cy="612321"/>
              <a:chOff x="162984" y="5184095"/>
              <a:chExt cx="4049310" cy="612321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62984" y="5184095"/>
                <a:ext cx="3924764" cy="3628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2"/>
                  </a:buBlip>
                  <a:defRPr/>
                </a:pP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합계출산율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(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여성 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1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명이  평생 낳을 것으로 예상되는 평균 출생아 수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)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은 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1.19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명으로 전년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(1.30)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보다  </a:t>
                </a:r>
                <a:r>
                  <a:rPr lang="en-US" altLang="ko-KR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0.11</a:t>
                </a:r>
                <a:r>
                  <a:rPr lang="ko-KR" altLang="en-US" sz="14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감소</a:t>
                </a:r>
                <a:endParaRPr lang="en-US" altLang="ko-KR" sz="1400" b="1" spc="-140" dirty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  <p:sp>
            <p:nvSpPr>
              <p:cNvPr id="27" name="Rectangle 18"/>
              <p:cNvSpPr>
                <a:spLocks noChangeArrowheads="1"/>
              </p:cNvSpPr>
              <p:nvPr/>
            </p:nvSpPr>
            <p:spPr bwMode="auto">
              <a:xfrm>
                <a:off x="354641" y="5514233"/>
                <a:ext cx="3857653" cy="28218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92075" indent="-92075" fontAlgn="auto" latinLnBrk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홍콩</a:t>
                </a: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(0.94), </a:t>
                </a: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우크라이나</a:t>
                </a: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(1.13), </a:t>
                </a: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슬로바키아</a:t>
                </a: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(1.17) </a:t>
                </a: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다음으로 세계에서 네 번째로 낮은 국가  </a:t>
                </a:r>
                <a:endParaRPr kumimoji="0" lang="en-US" altLang="ko-KR" sz="1400" b="1" spc="-50" dirty="0" smtClean="0"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</p:grpSp>
      </p:grpSp>
      <p:sp>
        <p:nvSpPr>
          <p:cNvPr id="33" name="TextBox 32"/>
          <p:cNvSpPr txBox="1"/>
          <p:nvPr/>
        </p:nvSpPr>
        <p:spPr>
          <a:xfrm>
            <a:off x="571472" y="5857892"/>
            <a:ext cx="785818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2"/>
              </a:buBlip>
              <a:defRPr/>
            </a:pP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ko-KR" altLang="en-US" sz="1400" b="1" spc="-140" dirty="0" err="1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고령화율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전체 인구 중 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65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세 이상 인구 비율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)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은 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12.2%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로 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70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년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(3.1%)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에 비해 </a:t>
            </a:r>
            <a:r>
              <a:rPr lang="en-US" altLang="ko-KR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4</a:t>
            </a:r>
            <a:r>
              <a:rPr lang="ko-KR" altLang="en-US" sz="14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배 증가  </a:t>
            </a:r>
            <a:endParaRPr lang="en-US" altLang="ko-KR" sz="1400" b="1" spc="-140" dirty="0">
              <a:gradFill>
                <a:gsLst>
                  <a:gs pos="0">
                    <a:srgbClr val="1C2079"/>
                  </a:gs>
                  <a:gs pos="100000">
                    <a:srgbClr val="1C2079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</p:txBody>
      </p:sp>
      <p:graphicFrame>
        <p:nvGraphicFramePr>
          <p:cNvPr id="17" name="차트 16"/>
          <p:cNvGraphicFramePr/>
          <p:nvPr/>
        </p:nvGraphicFramePr>
        <p:xfrm>
          <a:off x="928662" y="1857364"/>
          <a:ext cx="700092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-785850" y="1785926"/>
            <a:ext cx="2143108" cy="161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 algn="r">
              <a:spcBef>
                <a:spcPct val="30000"/>
              </a:spcBef>
              <a:buSzPct val="80000"/>
            </a:pPr>
            <a:r>
              <a:rPr lang="en-US" altLang="ko-KR" sz="1050" b="1" dirty="0" smtClean="0"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단위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</a:t>
            </a:r>
            <a:r>
              <a:rPr lang="ko-KR" altLang="en-US" sz="105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가임여자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 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1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명당 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)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7619706" y="1899265"/>
            <a:ext cx="840726" cy="161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 algn="r">
              <a:spcBef>
                <a:spcPct val="30000"/>
              </a:spcBef>
              <a:buSzPct val="80000"/>
            </a:pP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단위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%)</a:t>
            </a:r>
          </a:p>
        </p:txBody>
      </p:sp>
    </p:spTree>
    <p:extLst>
      <p:ext uri="{BB962C8B-B14F-4D97-AF65-F5344CB8AC3E}">
        <p14:creationId xmlns:p14="http://schemas.microsoft.com/office/powerpoint/2010/main" xmlns="" val="35816276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64606" y="285728"/>
            <a:ext cx="7057347" cy="578495"/>
          </a:xfrm>
        </p:spPr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고령화 전망</a:t>
            </a:r>
            <a:r>
              <a:rPr lang="ko-KR" altLang="en-US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>
          <a:xfrm>
            <a:off x="8579047" y="6564337"/>
            <a:ext cx="436052" cy="365125"/>
          </a:xfrm>
        </p:spPr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z="1200" smtClean="0">
                <a:latin typeface="KoPub돋움체 Bold" pitchFamily="18" charset="-127"/>
                <a:ea typeface="KoPub돋움체 Bold" pitchFamily="18" charset="-127"/>
              </a:rPr>
              <a:pPr>
                <a:spcBef>
                  <a:spcPct val="0"/>
                </a:spcBef>
              </a:pPr>
              <a:t>3</a:t>
            </a:fld>
            <a:endParaRPr lang="en-US" sz="1200" dirty="0">
              <a:latin typeface="KoPub돋움체 Bold" pitchFamily="18" charset="-127"/>
              <a:ea typeface="KoPub돋움체 Bold" pitchFamily="18" charset="-127"/>
            </a:endParaRPr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2195736" y="1430446"/>
            <a:ext cx="3960440" cy="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prstDash val="sysDot"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 rot="5400000">
            <a:off x="6696585" y="2027060"/>
            <a:ext cx="696079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타원 26"/>
          <p:cNvSpPr/>
          <p:nvPr/>
        </p:nvSpPr>
        <p:spPr>
          <a:xfrm>
            <a:off x="5911652" y="1214422"/>
            <a:ext cx="2232248" cy="576064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‘100</a:t>
            </a:r>
            <a:r>
              <a:rPr kumimoji="0"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년</a:t>
            </a: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kumimoji="0" lang="ko-KR" altLang="en-US" sz="140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고령화율</a:t>
            </a:r>
            <a:endParaRPr kumimoji="0" lang="en-US" altLang="ko-KR" sz="14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  <a:p>
            <a:pPr algn="ctr">
              <a:defRPr/>
            </a:pP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48.5%</a:t>
            </a:r>
          </a:p>
        </p:txBody>
      </p:sp>
      <p:cxnSp>
        <p:nvCxnSpPr>
          <p:cNvPr id="38" name="직선 화살표 연결선 37"/>
          <p:cNvCxnSpPr/>
          <p:nvPr/>
        </p:nvCxnSpPr>
        <p:spPr>
          <a:xfrm flipH="1">
            <a:off x="1403648" y="1751252"/>
            <a:ext cx="25876" cy="225381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타원 25"/>
          <p:cNvSpPr/>
          <p:nvPr/>
        </p:nvSpPr>
        <p:spPr>
          <a:xfrm>
            <a:off x="539552" y="1214422"/>
            <a:ext cx="2232248" cy="517736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’13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년 </a:t>
            </a:r>
            <a:r>
              <a:rPr lang="ko-KR" altLang="en-US" sz="140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고령화율</a:t>
            </a:r>
            <a:endParaRPr lang="en-US" altLang="ko-KR" sz="14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  <a:p>
            <a:pPr algn="ctr">
              <a:defRPr/>
            </a:pP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14.2%</a:t>
            </a:r>
            <a:endParaRPr kumimoji="0" lang="ko-KR" altLang="en-US" sz="1400" b="1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3" name="그룹 12"/>
          <p:cNvGrpSpPr/>
          <p:nvPr/>
        </p:nvGrpSpPr>
        <p:grpSpPr>
          <a:xfrm>
            <a:off x="500034" y="4889600"/>
            <a:ext cx="7858179" cy="1468359"/>
            <a:chOff x="285790" y="5116701"/>
            <a:chExt cx="4151192" cy="1201384"/>
          </a:xfrm>
        </p:grpSpPr>
        <p:sp>
          <p:nvSpPr>
            <p:cNvPr id="42" name="모서리가 둥근 직사각형 41"/>
            <p:cNvSpPr/>
            <p:nvPr/>
          </p:nvSpPr>
          <p:spPr bwMode="auto">
            <a:xfrm>
              <a:off x="285790" y="5116701"/>
              <a:ext cx="4151192" cy="1201384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2000" dirty="0">
                <a:solidFill>
                  <a:prstClr val="white"/>
                </a:solidFill>
                <a:latin typeface="KoPub돋움체 Bold" pitchFamily="18" charset="-127"/>
                <a:ea typeface="KoPub돋움체 Bold" pitchFamily="18" charset="-127"/>
              </a:endParaRPr>
            </a:p>
          </p:txBody>
        </p:sp>
        <p:grpSp>
          <p:nvGrpSpPr>
            <p:cNvPr id="4" name="그룹 18"/>
            <p:cNvGrpSpPr/>
            <p:nvPr/>
          </p:nvGrpSpPr>
          <p:grpSpPr>
            <a:xfrm>
              <a:off x="361266" y="5116703"/>
              <a:ext cx="4049310" cy="994554"/>
              <a:chOff x="200722" y="5049444"/>
              <a:chExt cx="4049310" cy="994554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200722" y="5049444"/>
                <a:ext cx="3406367" cy="3777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3"/>
                  </a:buBlip>
                  <a:defRPr/>
                </a:pPr>
                <a:r>
                  <a:rPr lang="en-US" altLang="ko-KR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고령화 현상</a:t>
                </a:r>
                <a:r>
                  <a:rPr lang="en-US" altLang="ko-KR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, 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지속적으로 </a:t>
                </a:r>
                <a:r>
                  <a:rPr lang="ko-KR" altLang="en-US" sz="1600" b="1" spc="-140" dirty="0" err="1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심회될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것으로 전망</a:t>
                </a:r>
                <a:r>
                  <a:rPr lang="en-US" altLang="ko-KR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(13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년도 출산율  </a:t>
                </a:r>
                <a:r>
                  <a:rPr lang="en-US" altLang="ko-KR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1.19 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기준</a:t>
                </a:r>
                <a:r>
                  <a:rPr lang="en-US" altLang="ko-KR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)</a:t>
                </a:r>
                <a:r>
                  <a:rPr lang="ko-KR" altLang="en-US" sz="1600" b="1" spc="-140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endParaRPr lang="en-US" altLang="ko-KR" sz="1600" b="1" spc="-140" dirty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  <p:sp>
            <p:nvSpPr>
              <p:cNvPr id="45" name="Rectangle 18"/>
              <p:cNvSpPr>
                <a:spLocks noChangeArrowheads="1"/>
              </p:cNvSpPr>
              <p:nvPr/>
            </p:nvSpPr>
            <p:spPr bwMode="auto">
              <a:xfrm>
                <a:off x="392379" y="5341690"/>
                <a:ext cx="3857653" cy="702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92075" indent="-92075" fontAlgn="auto" latinLnBrk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r>
                  <a:rPr kumimoji="0" lang="en-US" altLang="ko-KR" sz="16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 2014</a:t>
                </a:r>
                <a:r>
                  <a:rPr kumimoji="0" lang="ko-KR" altLang="en-US" sz="16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년 기준 노인인구비율 </a:t>
                </a:r>
                <a:r>
                  <a:rPr kumimoji="0" lang="en-US" altLang="ko-KR" sz="1600" b="1" spc="-50" dirty="0" smtClean="0">
                    <a:latin typeface="KoPub돋움체 Bold" pitchFamily="18" charset="-127"/>
                    <a:ea typeface="KoPub돋움체 Bold" pitchFamily="18" charset="-127"/>
                  </a:rPr>
                  <a:t>14.2%, 2100</a:t>
                </a:r>
                <a:r>
                  <a:rPr kumimoji="0" lang="ko-KR" altLang="en-US" sz="16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년 기준 노인인구비율 </a:t>
                </a:r>
                <a:r>
                  <a:rPr kumimoji="0" lang="en-US" altLang="ko-KR" sz="1600" b="1" spc="-50" dirty="0" smtClean="0">
                    <a:latin typeface="KoPub돋움체 Bold" pitchFamily="18" charset="-127"/>
                    <a:ea typeface="KoPub돋움체 Bold" pitchFamily="18" charset="-127"/>
                  </a:rPr>
                  <a:t>48.5%</a:t>
                </a:r>
              </a:p>
              <a:p>
                <a:pPr marL="92075" indent="-92075" fontAlgn="auto" latinLnBrk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endParaRPr lang="en-US" altLang="ko-KR" sz="1600" b="1" spc="-50" dirty="0" smtClean="0"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</p:grpSp>
      </p:grp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5643570" y="1838657"/>
            <a:ext cx="2071702" cy="161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 algn="r">
              <a:spcBef>
                <a:spcPct val="30000"/>
              </a:spcBef>
              <a:buSzPct val="80000"/>
            </a:pP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단위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%)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71472" y="1785926"/>
            <a:ext cx="2071702" cy="161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>
              <a:spcBef>
                <a:spcPct val="30000"/>
              </a:spcBef>
              <a:buSzPct val="80000"/>
            </a:pP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단위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명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)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 </a:t>
            </a:r>
            <a:endParaRPr lang="en-US" altLang="ko-KR" sz="105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anose="02020603020101020101" pitchFamily="18" charset="-127"/>
              <a:ea typeface="KoPub돋움체 Bold" panose="02020603020101020101" pitchFamily="18" charset="-127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2910" y="5603979"/>
            <a:ext cx="64482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3"/>
              </a:buBlip>
              <a:defRPr/>
            </a:pPr>
            <a:r>
              <a:rPr lang="en-US" altLang="ko-KR" sz="16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 2029</a:t>
            </a:r>
            <a:r>
              <a:rPr lang="ko-KR" altLang="en-US" sz="1600" b="1" spc="-140" dirty="0" smtClean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년부터 총인구 감소 예상</a:t>
            </a:r>
            <a:endParaRPr lang="en-US" altLang="ko-KR" sz="1600" b="1" spc="-140" dirty="0">
              <a:gradFill>
                <a:gsLst>
                  <a:gs pos="0">
                    <a:srgbClr val="1C2079"/>
                  </a:gs>
                  <a:gs pos="100000">
                    <a:srgbClr val="1C2079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005715" y="5949027"/>
            <a:ext cx="730251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92075" indent="-92075" fontAlgn="auto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buFontTx/>
              <a:buBlip>
                <a:blip r:embed="rId4"/>
              </a:buBlip>
              <a:defRPr/>
            </a:pPr>
            <a:r>
              <a:rPr kumimoji="0" lang="en-US" altLang="ko-KR" sz="1600" b="1" spc="-50" dirty="0" smtClean="0">
                <a:latin typeface="KoPub돋움체 Bold" pitchFamily="18" charset="-127"/>
                <a:ea typeface="KoPub돋움체 Bold" pitchFamily="18" charset="-127"/>
              </a:rPr>
              <a:t>  2019</a:t>
            </a:r>
            <a:r>
              <a:rPr kumimoji="0" lang="ko-KR" altLang="en-US" sz="1600" b="1" spc="-50" dirty="0" smtClean="0">
                <a:latin typeface="KoPub돋움체 Bold" pitchFamily="18" charset="-127"/>
                <a:ea typeface="KoPub돋움체 Bold" pitchFamily="18" charset="-127"/>
              </a:rPr>
              <a:t>년부터 생산가능인구 감소 예상</a:t>
            </a:r>
            <a:r>
              <a:rPr kumimoji="0" lang="en-US" altLang="ko-KR" sz="1600" b="1" spc="-50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</a:p>
        </p:txBody>
      </p:sp>
      <p:graphicFrame>
        <p:nvGraphicFramePr>
          <p:cNvPr id="23" name="차트 22"/>
          <p:cNvGraphicFramePr/>
          <p:nvPr/>
        </p:nvGraphicFramePr>
        <p:xfrm>
          <a:off x="357158" y="2000240"/>
          <a:ext cx="8429684" cy="3027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7339420" y="4650639"/>
            <a:ext cx="2071702" cy="2185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buSzPct val="80000"/>
            </a:pP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출처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</a:t>
            </a:r>
            <a:r>
              <a:rPr lang="ko-KR" altLang="en-US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한국보건사회연구원</a:t>
            </a:r>
            <a:r>
              <a:rPr lang="en-US" altLang="ko-KR" sz="105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(2014)</a:t>
            </a:r>
          </a:p>
        </p:txBody>
      </p:sp>
      <p:cxnSp>
        <p:nvCxnSpPr>
          <p:cNvPr id="24" name="직선 화살표 연결선 23"/>
          <p:cNvCxnSpPr/>
          <p:nvPr/>
        </p:nvCxnSpPr>
        <p:spPr>
          <a:xfrm rot="5400000">
            <a:off x="3191897" y="2308773"/>
            <a:ext cx="1357322" cy="2587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타원 19"/>
          <p:cNvSpPr/>
          <p:nvPr/>
        </p:nvSpPr>
        <p:spPr>
          <a:xfrm>
            <a:off x="3143240" y="1209862"/>
            <a:ext cx="2232248" cy="576064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’50</a:t>
            </a:r>
            <a:r>
              <a:rPr kumimoji="0"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년</a:t>
            </a: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kumimoji="0" lang="ko-KR" altLang="en-US" sz="1400" b="1" dirty="0" err="1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고령화율</a:t>
            </a:r>
            <a:endParaRPr kumimoji="0" lang="en-US" altLang="ko-KR" sz="14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</a:endParaRPr>
          </a:p>
          <a:p>
            <a:pPr algn="ctr">
              <a:defRPr/>
            </a:pPr>
            <a:r>
              <a:rPr kumimoji="0"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rPr>
              <a:t>39.5%</a:t>
            </a:r>
          </a:p>
        </p:txBody>
      </p:sp>
    </p:spTree>
    <p:extLst>
      <p:ext uri="{BB962C8B-B14F-4D97-AF65-F5344CB8AC3E}">
        <p14:creationId xmlns:p14="http://schemas.microsoft.com/office/powerpoint/2010/main" xmlns="" val="35816276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공공사회복지지출 전망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>
                <a:latin typeface="KoPub돋움체 Bold" pitchFamily="18" charset="-127"/>
                <a:ea typeface="KoPub돋움체 Bold" pitchFamily="18" charset="-127"/>
              </a:rPr>
              <a:pPr>
                <a:spcBef>
                  <a:spcPct val="0"/>
                </a:spcBef>
              </a:pPr>
              <a:t>4</a:t>
            </a:fld>
            <a:endParaRPr 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71472" y="6072206"/>
            <a:ext cx="9144000" cy="291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 indent="-144463">
              <a:lnSpc>
                <a:spcPct val="150000"/>
              </a:lnSpc>
              <a:spcBef>
                <a:spcPct val="30000"/>
              </a:spcBef>
              <a:buSzPct val="80000"/>
              <a:buFontTx/>
              <a:buBlip>
                <a:blip r:embed="rId2"/>
              </a:buBlip>
            </a:pP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GDP 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대비 공공사회복지지출 비중</a:t>
            </a: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: 2030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년 </a:t>
            </a: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17.9%, 2060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년에는 </a:t>
            </a: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29%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  <a:cs typeface="Arial"/>
              </a:rPr>
              <a:t>에 이를 것으로 전망</a:t>
            </a:r>
            <a:endParaRPr lang="en-US" altLang="ko-KR" sz="1400" b="1" dirty="0" smtClean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KoPub돋움체 Bold" pitchFamily="18" charset="-127"/>
              <a:ea typeface="KoPub돋움체 Bold" pitchFamily="18" charset="-127"/>
              <a:cs typeface="Arial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658" y="1628800"/>
            <a:ext cx="7704856" cy="429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7640086" y="1862076"/>
            <a:ext cx="1178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b="1" dirty="0" smtClean="0">
                <a:latin typeface="KoPub돋움체 Bold" pitchFamily="18" charset="-127"/>
                <a:ea typeface="KoPub돋움체 Bold" pitchFamily="18" charset="-127"/>
              </a:rPr>
              <a:t>한국 </a:t>
            </a:r>
            <a:r>
              <a:rPr lang="ko-KR" altLang="en-US" sz="1400" b="1" dirty="0" err="1" smtClean="0">
                <a:latin typeface="KoPub돋움체 Bold" pitchFamily="18" charset="-127"/>
                <a:ea typeface="KoPub돋움체 Bold" pitchFamily="18" charset="-127"/>
              </a:rPr>
              <a:t>고령화율</a:t>
            </a:r>
            <a:endParaRPr lang="ko-KR" altLang="en-US" sz="1400" b="1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30840" y="2806806"/>
            <a:ext cx="1386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한국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SOCX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비중</a:t>
            </a:r>
            <a:endParaRPr lang="ko-KR" altLang="en-US" sz="1400" b="1" dirty="0">
              <a:solidFill>
                <a:schemeClr val="accent6">
                  <a:lumMod val="75000"/>
                </a:schemeClr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92280" y="3354499"/>
            <a:ext cx="1352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smtClean="0">
                <a:solidFill>
                  <a:srgbClr val="C00000"/>
                </a:solidFill>
                <a:latin typeface="KoPub돋움체 Bold" pitchFamily="18" charset="-127"/>
                <a:ea typeface="KoPub돋움체 Bold" pitchFamily="18" charset="-127"/>
              </a:rPr>
              <a:t>OECD </a:t>
            </a:r>
            <a:r>
              <a:rPr lang="ko-KR" altLang="en-US" sz="1400" b="1" dirty="0" err="1" smtClean="0">
                <a:solidFill>
                  <a:srgbClr val="C00000"/>
                </a:solidFill>
                <a:latin typeface="KoPub돋움체 Bold" pitchFamily="18" charset="-127"/>
                <a:ea typeface="KoPub돋움체 Bold" pitchFamily="18" charset="-127"/>
              </a:rPr>
              <a:t>고령화율</a:t>
            </a:r>
            <a:endParaRPr lang="ko-KR" altLang="en-US" sz="1400" b="1" dirty="0">
              <a:solidFill>
                <a:srgbClr val="C00000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5024" y="3933056"/>
            <a:ext cx="15612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accent3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OECD</a:t>
            </a:r>
            <a:r>
              <a:rPr lang="ko-KR" altLang="en-US" sz="1400" b="1" dirty="0" smtClean="0">
                <a:solidFill>
                  <a:schemeClr val="accent3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sz="1400" b="1" dirty="0" smtClean="0">
                <a:solidFill>
                  <a:schemeClr val="accent3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SOCX </a:t>
            </a:r>
            <a:r>
              <a:rPr lang="ko-KR" altLang="en-US" sz="1400" b="1" dirty="0" smtClean="0">
                <a:solidFill>
                  <a:schemeClr val="accent3">
                    <a:lumMod val="75000"/>
                  </a:schemeClr>
                </a:solidFill>
                <a:latin typeface="KoPub돋움체 Bold" pitchFamily="18" charset="-127"/>
                <a:ea typeface="KoPub돋움체 Bold" pitchFamily="18" charset="-127"/>
              </a:rPr>
              <a:t>비중</a:t>
            </a:r>
            <a:endParaRPr lang="ko-KR" altLang="en-US" sz="1400" b="1" dirty="0">
              <a:solidFill>
                <a:schemeClr val="accent3">
                  <a:lumMod val="75000"/>
                </a:schemeClr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96336" y="2529771"/>
            <a:ext cx="648072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KoPub돋움체 Bold" pitchFamily="18" charset="-127"/>
                <a:ea typeface="KoPub돋움체 Bold" pitchFamily="18" charset="-127"/>
                <a:cs typeface="Arial" pitchFamily="34" charset="0"/>
              </a:rPr>
              <a:t>29.0</a:t>
            </a:r>
            <a:endParaRPr lang="ko-KR" altLang="en-US" sz="1500" dirty="0">
              <a:latin typeface="KoPub돋움체 Bold" pitchFamily="18" charset="-127"/>
              <a:ea typeface="KoPub돋움체 Bold" pitchFamily="18" charset="-127"/>
              <a:cs typeface="Arial" pitchFamily="34" charset="0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357158" y="1428736"/>
            <a:ext cx="1214382" cy="291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buSzPct val="80000"/>
            </a:pP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(</a:t>
            </a:r>
            <a:r>
              <a:rPr lang="ko-KR" altLang="en-US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단위</a:t>
            </a:r>
            <a:r>
              <a:rPr lang="en-US" altLang="ko-KR" sz="1400" b="1" dirty="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KoPub돋움체 Bold" panose="02020603020101020101" pitchFamily="18" charset="-127"/>
                <a:ea typeface="KoPub돋움체 Bold" panose="02020603020101020101" pitchFamily="18" charset="-127"/>
                <a:cs typeface="Arial"/>
              </a:rPr>
              <a:t>: %)</a:t>
            </a:r>
          </a:p>
        </p:txBody>
      </p:sp>
    </p:spTree>
    <p:extLst>
      <p:ext uri="{BB962C8B-B14F-4D97-AF65-F5344CB8AC3E}">
        <p14:creationId xmlns:p14="http://schemas.microsoft.com/office/powerpoint/2010/main" xmlns="" val="22243755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중노년층</a:t>
            </a:r>
            <a:r>
              <a:rPr altLang="en-US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삶의</a:t>
            </a:r>
            <a:r>
              <a:rPr altLang="en-US" dirty="0" smtClean="0">
                <a:latin typeface="KoPub돋움체 Bold" pitchFamily="18" charset="-127"/>
                <a:ea typeface="KoPub돋움체 Bold" pitchFamily="18" charset="-127"/>
              </a:rPr>
              <a:t> 질 </a:t>
            </a:r>
            <a:r>
              <a:rPr altLang="en-US" dirty="0" err="1" smtClean="0">
                <a:latin typeface="KoPub돋움체 Bold" pitchFamily="18" charset="-127"/>
                <a:ea typeface="KoPub돋움체 Bold" pitchFamily="18" charset="-127"/>
              </a:rPr>
              <a:t>유형</a:t>
            </a:r>
            <a:r>
              <a:rPr altLang="en-US" dirty="0" smtClean="0">
                <a:latin typeface="KoPub돋움체 Bold" pitchFamily="18" charset="-127"/>
                <a:ea typeface="KoPub돋움체 Bold" pitchFamily="18" charset="-127"/>
              </a:rPr>
              <a:t> 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>
                <a:latin typeface="KoPub돋움체 Bold" pitchFamily="18" charset="-127"/>
                <a:ea typeface="KoPub돋움체 Bold" pitchFamily="18" charset="-127"/>
              </a:rPr>
              <a:pPr>
                <a:spcBef>
                  <a:spcPct val="0"/>
                </a:spcBef>
              </a:pPr>
              <a:t>5</a:t>
            </a:fld>
            <a:endParaRPr 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grpSp>
        <p:nvGrpSpPr>
          <p:cNvPr id="50" name="그룹 49"/>
          <p:cNvGrpSpPr/>
          <p:nvPr/>
        </p:nvGrpSpPr>
        <p:grpSpPr>
          <a:xfrm>
            <a:off x="55053" y="2967335"/>
            <a:ext cx="8813477" cy="461665"/>
            <a:chOff x="24590" y="1571612"/>
            <a:chExt cx="8813477" cy="461665"/>
          </a:xfrm>
        </p:grpSpPr>
        <p:cxnSp>
          <p:nvCxnSpPr>
            <p:cNvPr id="14" name="직선 화살표 연결선 13"/>
            <p:cNvCxnSpPr/>
            <p:nvPr/>
          </p:nvCxnSpPr>
          <p:spPr>
            <a:xfrm flipV="1">
              <a:off x="3332666" y="1810567"/>
              <a:ext cx="684000" cy="1588"/>
            </a:xfrm>
            <a:prstGeom prst="straightConnector1">
              <a:avLst/>
            </a:prstGeom>
            <a:ln w="31750"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직사각형 43"/>
            <p:cNvSpPr/>
            <p:nvPr/>
          </p:nvSpPr>
          <p:spPr>
            <a:xfrm>
              <a:off x="24590" y="1571612"/>
              <a:ext cx="35942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indent="-92075" algn="ctr">
                <a:lnSpc>
                  <a:spcPct val="150000"/>
                </a:lnSpc>
              </a:pP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경제상태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건강상태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: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중상 이상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사회참여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: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하</a:t>
              </a:r>
            </a:p>
          </p:txBody>
        </p:sp>
        <p:cxnSp>
          <p:nvCxnSpPr>
            <p:cNvPr id="60" name="직선 화살표 연결선 59"/>
            <p:cNvCxnSpPr/>
            <p:nvPr/>
          </p:nvCxnSpPr>
          <p:spPr>
            <a:xfrm flipV="1">
              <a:off x="5643570" y="1784338"/>
              <a:ext cx="540000" cy="1588"/>
            </a:xfrm>
            <a:prstGeom prst="straightConnector1">
              <a:avLst/>
            </a:prstGeom>
            <a:ln w="31750"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직사각형 64"/>
            <p:cNvSpPr/>
            <p:nvPr/>
          </p:nvSpPr>
          <p:spPr>
            <a:xfrm>
              <a:off x="6083787" y="1621025"/>
              <a:ext cx="275428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-92075"/>
              <a:r>
                <a:rPr lang="ko-KR" altLang="en-US" sz="1600" spc="-15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고립과 무위를 해소</a:t>
              </a:r>
              <a:r>
                <a:rPr lang="ko-KR" altLang="en-US" sz="1400" spc="-15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하기</a:t>
              </a:r>
              <a:r>
                <a:rPr lang="ko-KR" altLang="en-US" sz="1600" spc="-15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</a:t>
              </a:r>
              <a:r>
                <a:rPr lang="ko-KR" altLang="en-US" sz="1400" spc="-15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위한 정책 개입</a:t>
              </a:r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98962" y="4940215"/>
            <a:ext cx="8433469" cy="461665"/>
            <a:chOff x="98962" y="4940215"/>
            <a:chExt cx="8433469" cy="461665"/>
          </a:xfrm>
        </p:grpSpPr>
        <p:cxnSp>
          <p:nvCxnSpPr>
            <p:cNvPr id="23" name="직선 화살표 연결선 22"/>
            <p:cNvCxnSpPr/>
            <p:nvPr/>
          </p:nvCxnSpPr>
          <p:spPr>
            <a:xfrm>
              <a:off x="2928926" y="5214950"/>
              <a:ext cx="1071570" cy="1588"/>
            </a:xfrm>
            <a:prstGeom prst="straightConnector1">
              <a:avLst/>
            </a:prstGeom>
            <a:ln w="31750">
              <a:solidFill>
                <a:schemeClr val="accent1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직사각형 47"/>
            <p:cNvSpPr/>
            <p:nvPr/>
          </p:nvSpPr>
          <p:spPr>
            <a:xfrm>
              <a:off x="98962" y="4940215"/>
              <a:ext cx="306365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indent="-92075">
                <a:lnSpc>
                  <a:spcPct val="150000"/>
                </a:lnSpc>
              </a:pP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경제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건강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사회참여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모두 중상 이상 </a:t>
              </a:r>
            </a:p>
          </p:txBody>
        </p:sp>
        <p:cxnSp>
          <p:nvCxnSpPr>
            <p:cNvPr id="56" name="직선 화살표 연결선 55"/>
            <p:cNvCxnSpPr/>
            <p:nvPr/>
          </p:nvCxnSpPr>
          <p:spPr>
            <a:xfrm>
              <a:off x="5643570" y="5214950"/>
              <a:ext cx="540000" cy="1588"/>
            </a:xfrm>
            <a:prstGeom prst="straightConnector1">
              <a:avLst/>
            </a:prstGeom>
            <a:ln w="31750">
              <a:solidFill>
                <a:schemeClr val="accent1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직사각형 65"/>
            <p:cNvSpPr/>
            <p:nvPr/>
          </p:nvSpPr>
          <p:spPr>
            <a:xfrm>
              <a:off x="6143636" y="5019272"/>
              <a:ext cx="238879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-92075"/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정책 개입의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우선순위가 낮음</a:t>
              </a: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71406" y="3854342"/>
            <a:ext cx="8358246" cy="614320"/>
            <a:chOff x="71406" y="2406843"/>
            <a:chExt cx="8358246" cy="614320"/>
          </a:xfrm>
        </p:grpSpPr>
        <p:cxnSp>
          <p:nvCxnSpPr>
            <p:cNvPr id="17" name="직선 화살표 연결선 16"/>
            <p:cNvCxnSpPr/>
            <p:nvPr/>
          </p:nvCxnSpPr>
          <p:spPr>
            <a:xfrm>
              <a:off x="2571736" y="2643182"/>
              <a:ext cx="1428760" cy="1588"/>
            </a:xfrm>
            <a:prstGeom prst="straightConnector1">
              <a:avLst/>
            </a:prstGeom>
            <a:ln w="31750">
              <a:solidFill>
                <a:schemeClr val="accent3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직사각형 45"/>
            <p:cNvSpPr/>
            <p:nvPr/>
          </p:nvSpPr>
          <p:spPr>
            <a:xfrm>
              <a:off x="71406" y="2436388"/>
              <a:ext cx="258275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-92075"/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사회참여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 경제상태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: 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중상 이상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</a:t>
              </a:r>
            </a:p>
            <a:p>
              <a:pPr indent="-92075"/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건강상태</a:t>
              </a:r>
              <a:r>
                <a:rPr lang="en-US" altLang="ko-KR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: 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하</a:t>
              </a:r>
            </a:p>
          </p:txBody>
        </p:sp>
        <p:cxnSp>
          <p:nvCxnSpPr>
            <p:cNvPr id="58" name="직선 화살표 연결선 57"/>
            <p:cNvCxnSpPr/>
            <p:nvPr/>
          </p:nvCxnSpPr>
          <p:spPr>
            <a:xfrm>
              <a:off x="5643570" y="2571744"/>
              <a:ext cx="540000" cy="1588"/>
            </a:xfrm>
            <a:prstGeom prst="straightConnector1">
              <a:avLst/>
            </a:prstGeom>
            <a:ln w="31750">
              <a:solidFill>
                <a:schemeClr val="accent3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직사각형 67"/>
            <p:cNvSpPr/>
            <p:nvPr/>
          </p:nvSpPr>
          <p:spPr>
            <a:xfrm>
              <a:off x="6116198" y="2406843"/>
              <a:ext cx="231345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-92075"/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건강문제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와 관련된 정책 개입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7134243" y="6104042"/>
            <a:ext cx="193835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50" b="1" dirty="0" smtClean="0">
                <a:latin typeface="KoPub돋움체 Bold" pitchFamily="18" charset="-127"/>
                <a:ea typeface="KoPub돋움체 Bold" pitchFamily="18" charset="-127"/>
              </a:rPr>
              <a:t>자료</a:t>
            </a:r>
            <a:r>
              <a:rPr lang="en-US" altLang="ko-KR" sz="1050" b="1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b="1" dirty="0" smtClean="0">
                <a:latin typeface="KoPub돋움체 Bold" pitchFamily="18" charset="-127"/>
                <a:ea typeface="KoPub돋움체 Bold" pitchFamily="18" charset="-127"/>
              </a:rPr>
              <a:t>한국보건사회연구원</a:t>
            </a:r>
            <a:r>
              <a:rPr lang="en-US" altLang="ko-KR" sz="1050" b="1" dirty="0" smtClean="0">
                <a:latin typeface="KoPub돋움체 Bold" pitchFamily="18" charset="-127"/>
                <a:ea typeface="KoPub돋움체 Bold" pitchFamily="18" charset="-127"/>
              </a:rPr>
              <a:t>(2014)</a:t>
            </a:r>
            <a:endParaRPr lang="ko-KR" altLang="en-US" sz="1050" b="1" dirty="0">
              <a:latin typeface="KoPub돋움체 Bold" pitchFamily="18" charset="-127"/>
              <a:ea typeface="KoPub돋움체 Bold" pitchFamily="18" charset="-127"/>
            </a:endParaRPr>
          </a:p>
        </p:txBody>
      </p:sp>
      <p:cxnSp>
        <p:nvCxnSpPr>
          <p:cNvPr id="41" name="직선 화살표 연결선 40"/>
          <p:cNvCxnSpPr/>
          <p:nvPr/>
        </p:nvCxnSpPr>
        <p:spPr>
          <a:xfrm flipV="1">
            <a:off x="2928926" y="3630709"/>
            <a:ext cx="1072292" cy="12605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직사각형 41"/>
          <p:cNvSpPr/>
          <p:nvPr/>
        </p:nvSpPr>
        <p:spPr>
          <a:xfrm>
            <a:off x="71406" y="3395963"/>
            <a:ext cx="2828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92075" algn="ctr">
              <a:lnSpc>
                <a:spcPct val="150000"/>
              </a:lnSpc>
            </a:pPr>
            <a:r>
              <a:rPr lang="ko-KR" altLang="en-US" sz="1600" spc="-150" dirty="0" smtClean="0">
                <a:ln>
                  <a:solidFill>
                    <a:srgbClr val="4F81BD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건강</a:t>
            </a:r>
            <a:r>
              <a:rPr lang="en-US" altLang="ko-KR" sz="1600" spc="-150" dirty="0" smtClean="0">
                <a:ln>
                  <a:solidFill>
                    <a:srgbClr val="4F81BD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600" spc="-150" dirty="0" smtClean="0">
                <a:ln>
                  <a:solidFill>
                    <a:srgbClr val="4F81BD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사회참여</a:t>
            </a:r>
            <a:r>
              <a:rPr lang="en-US" altLang="ko-KR" sz="1400" spc="-15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: </a:t>
            </a:r>
            <a:r>
              <a:rPr lang="ko-KR" altLang="en-US" sz="1400" spc="-15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중상 이상</a:t>
            </a:r>
            <a:r>
              <a:rPr lang="en-US" altLang="ko-KR" sz="1400" spc="-15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, </a:t>
            </a:r>
            <a:r>
              <a:rPr lang="ko-KR" altLang="en-US" sz="1600" spc="-150" dirty="0" smtClean="0">
                <a:ln>
                  <a:solidFill>
                    <a:srgbClr val="4F81BD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경제상태</a:t>
            </a:r>
            <a:r>
              <a:rPr lang="en-US" altLang="ko-KR" sz="1400" spc="-15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: </a:t>
            </a:r>
            <a:r>
              <a:rPr lang="ko-KR" altLang="en-US" sz="1400" spc="-150" dirty="0" smtClean="0">
                <a:ln>
                  <a:solidFill>
                    <a:srgbClr val="4F81BD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하</a:t>
            </a:r>
          </a:p>
        </p:txBody>
      </p:sp>
      <p:cxnSp>
        <p:nvCxnSpPr>
          <p:cNvPr id="43" name="직선 화살표 연결선 42"/>
          <p:cNvCxnSpPr/>
          <p:nvPr/>
        </p:nvCxnSpPr>
        <p:spPr>
          <a:xfrm flipV="1">
            <a:off x="5588188" y="3615093"/>
            <a:ext cx="540000" cy="1588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직사각형 48"/>
          <p:cNvSpPr/>
          <p:nvPr/>
        </p:nvSpPr>
        <p:spPr>
          <a:xfrm>
            <a:off x="6056750" y="3434681"/>
            <a:ext cx="2313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92075"/>
            <a:r>
              <a:rPr lang="ko-KR" altLang="en-US" sz="1600" dirty="0" smtClean="0">
                <a:ln>
                  <a:solidFill>
                    <a:srgbClr val="4F81BD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빈곤문제</a:t>
            </a:r>
            <a:r>
              <a:rPr lang="ko-KR" altLang="en-US" sz="1400" dirty="0" smtClean="0">
                <a:ln>
                  <a:solidFill>
                    <a:srgbClr val="4F81BD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와 관련된 정책 개입</a:t>
            </a:r>
          </a:p>
        </p:txBody>
      </p:sp>
      <p:grpSp>
        <p:nvGrpSpPr>
          <p:cNvPr id="40" name="그룹 39"/>
          <p:cNvGrpSpPr/>
          <p:nvPr/>
        </p:nvGrpSpPr>
        <p:grpSpPr>
          <a:xfrm>
            <a:off x="53560" y="2000240"/>
            <a:ext cx="8825817" cy="584775"/>
            <a:chOff x="53560" y="3201415"/>
            <a:chExt cx="8825817" cy="584775"/>
          </a:xfrm>
        </p:grpSpPr>
        <p:cxnSp>
          <p:nvCxnSpPr>
            <p:cNvPr id="57" name="직선 화살표 연결선 56"/>
            <p:cNvCxnSpPr/>
            <p:nvPr/>
          </p:nvCxnSpPr>
          <p:spPr>
            <a:xfrm flipV="1">
              <a:off x="5603636" y="3571876"/>
              <a:ext cx="540000" cy="1588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 flipV="1">
              <a:off x="2786050" y="3500438"/>
              <a:ext cx="1214446" cy="1588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직사각형 46"/>
            <p:cNvSpPr/>
            <p:nvPr/>
          </p:nvSpPr>
          <p:spPr>
            <a:xfrm>
              <a:off x="53560" y="3286124"/>
              <a:ext cx="311976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indent="-92075">
                <a:lnSpc>
                  <a:spcPct val="150000"/>
                </a:lnSpc>
              </a:pP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경제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건강</a:t>
              </a:r>
              <a:r>
                <a:rPr lang="en-US" altLang="ko-KR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,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사회참여 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2">
                      <a:lumMod val="50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중 두 개 이상 하 </a:t>
              </a:r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6072198" y="3201415"/>
              <a:ext cx="2807179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-92075"/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복합적 문제</a:t>
              </a:r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를 가진 집단</a:t>
              </a:r>
              <a:endParaRPr lang="en-US" altLang="ko-KR" sz="1400" dirty="0" smtClean="0">
                <a:ln>
                  <a:solidFill>
                    <a:srgbClr val="4F81BD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endParaRPr>
            </a:p>
            <a:p>
              <a:pPr indent="-92075"/>
              <a:r>
                <a:rPr lang="ko-KR" altLang="en-US" sz="1400" dirty="0" smtClean="0">
                  <a:ln>
                    <a:solidFill>
                      <a:srgbClr val="4F81BD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정책 개입의 </a:t>
              </a:r>
              <a:r>
                <a:rPr lang="ko-KR" altLang="en-US" sz="1600" dirty="0" smtClean="0">
                  <a:ln>
                    <a:solidFill>
                      <a:srgbClr val="4F81BD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우선순위가 가장 높음</a:t>
              </a:r>
            </a:p>
          </p:txBody>
        </p:sp>
      </p:grpSp>
      <p:graphicFrame>
        <p:nvGraphicFramePr>
          <p:cNvPr id="77" name="차트 76"/>
          <p:cNvGraphicFramePr/>
          <p:nvPr/>
        </p:nvGraphicFramePr>
        <p:xfrm>
          <a:off x="2428860" y="1285860"/>
          <a:ext cx="4929222" cy="5032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4143372" y="207167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고위험형</a:t>
            </a:r>
            <a:r>
              <a:rPr lang="ko-KR" altLang="en-US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(34.2)</a:t>
            </a:r>
            <a:endParaRPr lang="ko-KR" altLang="en-US" dirty="0">
              <a:solidFill>
                <a:schemeClr val="bg1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143372" y="307181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무위형</a:t>
            </a:r>
            <a:r>
              <a:rPr lang="ko-KR" altLang="en-US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(8.1)</a:t>
            </a:r>
            <a:endParaRPr lang="ko-KR" altLang="en-US" dirty="0">
              <a:solidFill>
                <a:schemeClr val="bg1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071934" y="3460926"/>
            <a:ext cx="1632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빈곤형</a:t>
            </a:r>
            <a:r>
              <a:rPr lang="ko-KR" altLang="en-US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(8.6)</a:t>
            </a:r>
            <a:endParaRPr lang="ko-KR" altLang="en-US" dirty="0">
              <a:solidFill>
                <a:schemeClr val="bg1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071934" y="3872856"/>
            <a:ext cx="1626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불건강형</a:t>
            </a:r>
            <a:r>
              <a:rPr lang="ko-KR" altLang="en-US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(9.4)</a:t>
            </a:r>
            <a:endParaRPr lang="ko-KR" altLang="en-US" dirty="0">
              <a:solidFill>
                <a:schemeClr val="bg1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033547" y="500063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안정형 </a:t>
            </a:r>
            <a:r>
              <a:rPr lang="en-US" altLang="ko-KR" dirty="0" smtClean="0">
                <a:solidFill>
                  <a:schemeClr val="bg1"/>
                </a:solidFill>
                <a:latin typeface="KoPub돋움체 Bold" pitchFamily="18" charset="-127"/>
                <a:ea typeface="KoPub돋움체 Bold" pitchFamily="18" charset="-127"/>
              </a:rPr>
              <a:t>(39.8)</a:t>
            </a:r>
            <a:endParaRPr lang="ko-KR" altLang="en-US" dirty="0">
              <a:solidFill>
                <a:schemeClr val="bg1"/>
              </a:solidFill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연령군별 영역별 삶의 질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6</a:t>
            </a:fld>
            <a:endParaRPr lang="en-US" dirty="0"/>
          </a:p>
        </p:txBody>
      </p:sp>
      <p:graphicFrame>
        <p:nvGraphicFramePr>
          <p:cNvPr id="54" name="차트 53"/>
          <p:cNvGraphicFramePr/>
          <p:nvPr/>
        </p:nvGraphicFramePr>
        <p:xfrm>
          <a:off x="428596" y="1285860"/>
          <a:ext cx="8143932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그룹 12"/>
          <p:cNvGrpSpPr/>
          <p:nvPr/>
        </p:nvGrpSpPr>
        <p:grpSpPr>
          <a:xfrm>
            <a:off x="323528" y="4714883"/>
            <a:ext cx="8591872" cy="1500198"/>
            <a:chOff x="323528" y="5199867"/>
            <a:chExt cx="8591872" cy="1889408"/>
          </a:xfrm>
        </p:grpSpPr>
        <p:sp>
          <p:nvSpPr>
            <p:cNvPr id="65" name="모서리가 둥근 직사각형 64"/>
            <p:cNvSpPr/>
            <p:nvPr/>
          </p:nvSpPr>
          <p:spPr bwMode="auto">
            <a:xfrm>
              <a:off x="323528" y="5199867"/>
              <a:ext cx="8591872" cy="1889408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0034" y="5379814"/>
              <a:ext cx="4194869" cy="581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3"/>
                </a:buBlip>
                <a:defRPr/>
              </a:pP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KoPub돋움체 Bold" pitchFamily="18" charset="-127"/>
                  <a:ea typeface="KoPub돋움체 Bold" pitchFamily="18" charset="-127"/>
                </a:rPr>
                <a:t>삶의 질에 있어서 전체적 불균형 발생 </a:t>
              </a:r>
              <a:endParaRPr kumimoji="0" lang="en-US" altLang="ko-KR" sz="1600" b="1" spc="-140" dirty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KoPub돋움체 Bold" pitchFamily="18" charset="-127"/>
                <a:ea typeface="KoPub돋움체 Bold" pitchFamily="18" charset="-127"/>
              </a:endParaRPr>
            </a:p>
          </p:txBody>
        </p:sp>
      </p:grpSp>
      <p:sp>
        <p:nvSpPr>
          <p:cNvPr id="74" name="직사각형 73"/>
          <p:cNvSpPr/>
          <p:nvPr/>
        </p:nvSpPr>
        <p:spPr>
          <a:xfrm>
            <a:off x="642910" y="5222470"/>
            <a:ext cx="871540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 latinLnBrk="0">
              <a:lnSpc>
                <a:spcPct val="150000"/>
              </a:lnSpc>
              <a:buSzPct val="80000"/>
              <a:buBlip>
                <a:blip r:embed="rId4"/>
              </a:buBlip>
              <a:defRPr/>
            </a:pPr>
            <a:r>
              <a:rPr lang="ko-KR" altLang="en-US" sz="1500" b="1" spc="-50" dirty="0" smtClean="0">
                <a:latin typeface="KoPub돋움체 Bold" pitchFamily="18" charset="-127"/>
                <a:ea typeface="KoPub돋움체 Bold" pitchFamily="18" charset="-127"/>
              </a:rPr>
              <a:t> 노년으로 갈수록 모든 삶의 영역에서의 삶의 질 하락</a:t>
            </a:r>
            <a:endParaRPr lang="en-US" altLang="ko-KR" sz="1500" b="1" spc="-50" dirty="0" smtClean="0">
              <a:latin typeface="KoPub돋움체 Bold" pitchFamily="18" charset="-127"/>
              <a:ea typeface="KoPub돋움체 Bold" pitchFamily="18" charset="-127"/>
            </a:endParaRPr>
          </a:p>
          <a:p>
            <a:pPr marL="92075" indent="-92075" latinLnBrk="0">
              <a:lnSpc>
                <a:spcPct val="150000"/>
              </a:lnSpc>
              <a:buSzPct val="80000"/>
              <a:buBlip>
                <a:blip r:embed="rId4"/>
              </a:buBlip>
              <a:defRPr/>
            </a:pPr>
            <a:r>
              <a:rPr lang="ko-KR" altLang="en-US" sz="1500" b="1" spc="-50" dirty="0" smtClean="0">
                <a:latin typeface="KoPub돋움체 Bold" pitchFamily="18" charset="-127"/>
                <a:ea typeface="KoPub돋움체 Bold" pitchFamily="18" charset="-127"/>
              </a:rPr>
              <a:t> 중년층의 경제상태 및 사회참여의 삶의 질이 낮은 수준이며</a:t>
            </a:r>
            <a:r>
              <a:rPr lang="en-US" altLang="ko-KR" sz="1500" b="1" spc="-50" dirty="0" smtClean="0">
                <a:latin typeface="KoPub돋움체 Bold" pitchFamily="18" charset="-127"/>
                <a:ea typeface="KoPub돋움체 Bold" pitchFamily="18" charset="-127"/>
              </a:rPr>
              <a:t>, </a:t>
            </a:r>
            <a:r>
              <a:rPr lang="ko-KR" altLang="en-US" sz="1500" b="1" spc="-50" dirty="0" smtClean="0">
                <a:latin typeface="KoPub돋움체 Bold" pitchFamily="18" charset="-127"/>
                <a:ea typeface="KoPub돋움체 Bold" pitchFamily="18" charset="-127"/>
              </a:rPr>
              <a:t>노년으로 갈수록  급감하는 경향</a:t>
            </a:r>
            <a:endParaRPr lang="en-US" altLang="ko-KR" sz="1500" b="1" spc="-50" dirty="0" smtClean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43702" y="4399220"/>
            <a:ext cx="27146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출처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한국보건사회연구원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(2013)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>
                <a:latin typeface="KoPub돋움체 Bold" pitchFamily="18" charset="-127"/>
                <a:ea typeface="KoPub돋움체 Bold" pitchFamily="18" charset="-127"/>
              </a:rPr>
              <a:t>한국 비은퇴자의 노후준비 유형</a:t>
            </a: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7</a:t>
            </a:fld>
            <a:endParaRPr lang="en-US" dirty="0"/>
          </a:p>
        </p:txBody>
      </p:sp>
      <p:graphicFrame>
        <p:nvGraphicFramePr>
          <p:cNvPr id="15" name="차트 14"/>
          <p:cNvGraphicFramePr/>
          <p:nvPr/>
        </p:nvGraphicFramePr>
        <p:xfrm>
          <a:off x="500034" y="1285860"/>
          <a:ext cx="8001056" cy="3603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그룹 12"/>
          <p:cNvGrpSpPr/>
          <p:nvPr/>
        </p:nvGrpSpPr>
        <p:grpSpPr>
          <a:xfrm>
            <a:off x="785786" y="5143512"/>
            <a:ext cx="7978536" cy="1172863"/>
            <a:chOff x="285790" y="5188141"/>
            <a:chExt cx="4214772" cy="1172863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285790" y="5188141"/>
              <a:ext cx="3962502" cy="1172863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4" name="그룹 18"/>
            <p:cNvGrpSpPr/>
            <p:nvPr/>
          </p:nvGrpSpPr>
          <p:grpSpPr>
            <a:xfrm>
              <a:off x="451253" y="5229724"/>
              <a:ext cx="4049309" cy="1029780"/>
              <a:chOff x="290709" y="5162465"/>
              <a:chExt cx="4049309" cy="1029780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290709" y="5162465"/>
                <a:ext cx="340636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sz="1600" b="1" dirty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ko-KR" altLang="en-US" sz="1600" b="1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직업별로 노후준비 수준 상이</a:t>
                </a:r>
                <a:endParaRPr lang="en-US" altLang="ko-KR" sz="1400" b="1" spc="-140" dirty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</a:endParaRPr>
              </a:p>
            </p:txBody>
          </p:sp>
          <p:sp>
            <p:nvSpPr>
              <p:cNvPr id="31" name="Rectangle 18"/>
              <p:cNvSpPr>
                <a:spLocks noChangeArrowheads="1"/>
              </p:cNvSpPr>
              <p:nvPr/>
            </p:nvSpPr>
            <p:spPr bwMode="auto">
              <a:xfrm>
                <a:off x="482366" y="5545914"/>
                <a:ext cx="3857652" cy="6463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92075" indent="-92075" fontAlgn="auto" latinLnBrk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 </a:t>
                </a: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공무원</a:t>
                </a: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/</a:t>
                </a:r>
                <a:r>
                  <a:rPr kumimoji="0"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준공무원</a:t>
                </a: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, 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전문직 및 관련 종사자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,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사무직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/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경영관리직 순으로 은퇴준비 수준이 높음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.</a:t>
                </a:r>
              </a:p>
              <a:p>
                <a:pPr marL="92075" indent="-92075" fontAlgn="auto" latinLnBrk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 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자영업자와 기능직의 은퇴준비도가 가장 낮음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. </a:t>
                </a:r>
                <a:endParaRPr kumimoji="0" lang="ko-KR" altLang="en-US" sz="1400" b="1" spc="-50" dirty="0"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</p:grpSp>
      </p:grpSp>
      <p:sp>
        <p:nvSpPr>
          <p:cNvPr id="11" name="TextBox 10"/>
          <p:cNvSpPr txBox="1"/>
          <p:nvPr/>
        </p:nvSpPr>
        <p:spPr>
          <a:xfrm>
            <a:off x="7358082" y="4500570"/>
            <a:ext cx="27146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출처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: KB </a:t>
            </a:r>
            <a:r>
              <a:rPr lang="ko-KR" altLang="en-US" sz="1050" dirty="0" smtClean="0">
                <a:latin typeface="KoPub돋움체 Bold" pitchFamily="18" charset="-127"/>
                <a:ea typeface="KoPub돋움체 Bold" pitchFamily="18" charset="-127"/>
              </a:rPr>
              <a:t>연구보고서</a:t>
            </a:r>
            <a:r>
              <a:rPr lang="en-US" altLang="ko-KR" sz="1050" dirty="0" smtClean="0">
                <a:latin typeface="KoPub돋움체 Bold" pitchFamily="18" charset="-127"/>
                <a:ea typeface="KoPub돋움체 Bold" pitchFamily="18" charset="-127"/>
              </a:rPr>
              <a:t>(2012)</a:t>
            </a:r>
            <a:endParaRPr lang="ko-KR" altLang="en-US" sz="1050" dirty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latin typeface="KoPub돋움체 Bold" pitchFamily="18" charset="-127"/>
                <a:ea typeface="KoPub돋움체 Bold" pitchFamily="18" charset="-127"/>
              </a:rPr>
              <a:t>60</a:t>
            </a:r>
            <a:r>
              <a:rPr smtClean="0">
                <a:latin typeface="KoPub돋움체 Bold" pitchFamily="18" charset="-127"/>
                <a:ea typeface="KoPub돋움체 Bold" pitchFamily="18" charset="-127"/>
              </a:rPr>
              <a:t>세 이후 자살을 생각해 본 이유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8</a:t>
            </a:fld>
            <a:endParaRPr lang="en-US" dirty="0"/>
          </a:p>
        </p:txBody>
      </p:sp>
      <p:grpSp>
        <p:nvGrpSpPr>
          <p:cNvPr id="3" name="그룹 12"/>
          <p:cNvGrpSpPr/>
          <p:nvPr/>
        </p:nvGrpSpPr>
        <p:grpSpPr>
          <a:xfrm>
            <a:off x="323528" y="5143512"/>
            <a:ext cx="8591872" cy="958549"/>
            <a:chOff x="323528" y="5199869"/>
            <a:chExt cx="8591872" cy="1387177"/>
          </a:xfrm>
        </p:grpSpPr>
        <p:sp>
          <p:nvSpPr>
            <p:cNvPr id="65" name="모서리가 둥근 직사각형 64"/>
            <p:cNvSpPr/>
            <p:nvPr/>
          </p:nvSpPr>
          <p:spPr bwMode="auto">
            <a:xfrm>
              <a:off x="323528" y="5199869"/>
              <a:ext cx="8591872" cy="1387177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48569" y="5301162"/>
              <a:ext cx="419486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2075" indent="-92075" fontAlgn="auto" latinLnBrk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ct val="80000"/>
                <a:buFontTx/>
                <a:buBlip>
                  <a:blip r:embed="rId2"/>
                </a:buBlip>
                <a:defRPr/>
              </a:pP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 </a:t>
              </a:r>
              <a:r>
                <a:rPr kumimoji="0" lang="en-US" altLang="ko-KR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60</a:t>
              </a:r>
              <a:r>
                <a:rPr kumimoji="0" lang="ko-KR" altLang="en-US" sz="1600" b="1" spc="-140" dirty="0" smtClean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  <a:ea typeface="+mn-ea"/>
                </a:rPr>
                <a:t>세 이후 자살을 생각해 본 이유</a:t>
              </a:r>
              <a:endParaRPr kumimoji="0" lang="en-US" altLang="ko-KR" sz="1600" b="1" spc="-140" dirty="0">
                <a:gradFill>
                  <a:gsLst>
                    <a:gs pos="0">
                      <a:srgbClr val="1C2079"/>
                    </a:gs>
                    <a:gs pos="100000">
                      <a:srgbClr val="1C2079"/>
                    </a:gs>
                  </a:gsLst>
                  <a:lin ang="5400000" scaled="0"/>
                </a:gradFill>
                <a:latin typeface="+mn-ea"/>
                <a:ea typeface="+mn-ea"/>
              </a:endParaRPr>
            </a:p>
          </p:txBody>
        </p:sp>
      </p:grpSp>
      <p:sp>
        <p:nvSpPr>
          <p:cNvPr id="74" name="직사각형 73"/>
          <p:cNvSpPr/>
          <p:nvPr/>
        </p:nvSpPr>
        <p:spPr>
          <a:xfrm>
            <a:off x="714348" y="5608353"/>
            <a:ext cx="778671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lnSpc>
                <a:spcPct val="150000"/>
              </a:lnSpc>
              <a:buSzPct val="80000"/>
              <a:buBlip>
                <a:blip r:embed="rId3"/>
              </a:buBlip>
              <a:defRPr/>
            </a:pP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  자살을 생각한 주된 이유는 건강문제가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32.6%</a:t>
            </a:r>
            <a:r>
              <a:rPr lang="ko-KR" altLang="en-US" sz="1400" b="1" spc="-50" dirty="0" smtClean="0">
                <a:latin typeface="KoPub돋움체 Bold" pitchFamily="18" charset="-127"/>
                <a:ea typeface="KoPub돋움체 Bold" pitchFamily="18" charset="-127"/>
              </a:rPr>
              <a:t>로 가장 높고 경제적 어려움 </a:t>
            </a:r>
            <a:r>
              <a:rPr lang="en-US" altLang="ko-KR" sz="1400" b="1" spc="-50" dirty="0" smtClean="0">
                <a:latin typeface="KoPub돋움체 Bold" pitchFamily="18" charset="-127"/>
                <a:ea typeface="KoPub돋움체 Bold" pitchFamily="18" charset="-127"/>
              </a:rPr>
              <a:t>30.8%.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43702" y="4795075"/>
            <a:ext cx="271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출처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한국보건사회연구원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(2013)</a:t>
            </a:r>
            <a:endParaRPr lang="ko-KR" altLang="en-US" sz="1200" dirty="0">
              <a:latin typeface="KoPub돋움체 Bold" pitchFamily="18" charset="-127"/>
              <a:ea typeface="KoPub돋움체 Bold" pitchFamily="18" charset="-127"/>
            </a:endParaRPr>
          </a:p>
        </p:txBody>
      </p:sp>
      <p:graphicFrame>
        <p:nvGraphicFramePr>
          <p:cNvPr id="20" name="차트 19"/>
          <p:cNvGraphicFramePr/>
          <p:nvPr/>
        </p:nvGraphicFramePr>
        <p:xfrm>
          <a:off x="428596" y="1357298"/>
          <a:ext cx="7358114" cy="3921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71472" y="1151737"/>
            <a:ext cx="271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단위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%)</a:t>
            </a:r>
            <a:endParaRPr lang="ko-KR" altLang="en-US" sz="1200" dirty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smtClean="0">
                <a:latin typeface="KoPub돋움체 Bold" pitchFamily="18" charset="-127"/>
                <a:ea typeface="KoPub돋움체 Bold" pitchFamily="18" charset="-127"/>
              </a:rPr>
              <a:t>노인자살율과 노인빈곤율 </a:t>
            </a:r>
            <a:endParaRPr lang="ko-KR" altLang="en-US" dirty="0">
              <a:latin typeface="KoPub돋움체 Bold" pitchFamily="18" charset="-127"/>
              <a:ea typeface="KoPub돋움체 Bold" pitchFamily="18" charset="-127"/>
            </a:endParaRPr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fld id="{528D29D8-E488-4CD2-B892-900FAF6C3781}" type="slidenum">
              <a:rPr lang="en-US" altLang="ko-KR" smtClean="0"/>
              <a:pPr>
                <a:spcBef>
                  <a:spcPct val="0"/>
                </a:spcBef>
              </a:pPr>
              <a:t>9</a:t>
            </a:fld>
            <a:endParaRPr lang="en-US" dirty="0"/>
          </a:p>
        </p:txBody>
      </p:sp>
      <p:graphicFrame>
        <p:nvGraphicFramePr>
          <p:cNvPr id="16" name="차트 15"/>
          <p:cNvGraphicFramePr/>
          <p:nvPr>
            <p:extLst>
              <p:ext uri="{D42A27DB-BD31-4B8C-83A1-F6EECF244321}">
                <p14:modId xmlns="" xmlns:p14="http://schemas.microsoft.com/office/powerpoint/2010/main" val="698535103"/>
              </p:ext>
            </p:extLst>
          </p:nvPr>
        </p:nvGraphicFramePr>
        <p:xfrm>
          <a:off x="428596" y="642918"/>
          <a:ext cx="8286808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그룹 12"/>
          <p:cNvGrpSpPr/>
          <p:nvPr/>
        </p:nvGrpSpPr>
        <p:grpSpPr>
          <a:xfrm>
            <a:off x="323528" y="5143512"/>
            <a:ext cx="8591872" cy="1172863"/>
            <a:chOff x="323528" y="5158286"/>
            <a:chExt cx="8591872" cy="1172863"/>
          </a:xfrm>
        </p:grpSpPr>
        <p:sp>
          <p:nvSpPr>
            <p:cNvPr id="6" name="모서리가 둥근 직사각형 5"/>
            <p:cNvSpPr/>
            <p:nvPr/>
          </p:nvSpPr>
          <p:spPr bwMode="auto">
            <a:xfrm>
              <a:off x="323528" y="5158286"/>
              <a:ext cx="8591872" cy="1172863"/>
            </a:xfrm>
            <a:prstGeom prst="roundRect">
              <a:avLst>
                <a:gd name="adj" fmla="val 10597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</a:ln>
            <a:effectLst>
              <a:innerShdw blurRad="127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8" name="그룹 18"/>
            <p:cNvGrpSpPr/>
            <p:nvPr/>
          </p:nvGrpSpPr>
          <p:grpSpPr>
            <a:xfrm>
              <a:off x="451253" y="5158286"/>
              <a:ext cx="8284554" cy="1000132"/>
              <a:chOff x="290709" y="5091027"/>
              <a:chExt cx="8284554" cy="100013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290709" y="5091027"/>
                <a:ext cx="362068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3"/>
                  </a:buBlip>
                  <a:defRPr/>
                </a:pPr>
                <a:r>
                  <a:rPr kumimoji="0" lang="ko-KR" altLang="en-US" sz="1600" b="1" dirty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kumimoji="0" lang="ko-KR" altLang="en-US" sz="1600" b="1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해마다 노인 </a:t>
                </a:r>
                <a:r>
                  <a:rPr kumimoji="0" lang="ko-KR" altLang="en-US" sz="1600" b="1" dirty="0" err="1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자살율과</a:t>
                </a:r>
                <a:r>
                  <a:rPr kumimoji="0" lang="ko-KR" altLang="en-US" sz="1600" b="1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노인 </a:t>
                </a:r>
                <a:r>
                  <a:rPr kumimoji="0" lang="ko-KR" altLang="en-US" sz="1600" b="1" dirty="0" err="1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빈곤율</a:t>
                </a:r>
                <a:r>
                  <a:rPr kumimoji="0" lang="ko-KR" altLang="en-US" sz="1600" b="1" dirty="0" smtClean="0">
                    <a:gradFill>
                      <a:gsLst>
                        <a:gs pos="0">
                          <a:srgbClr val="1C2079"/>
                        </a:gs>
                        <a:gs pos="100000">
                          <a:srgbClr val="1C2079"/>
                        </a:gs>
                      </a:gsLst>
                      <a:lin ang="5400000" scaled="0"/>
                    </a:gradFill>
                    <a:latin typeface="KoPub돋움체 Bold" pitchFamily="18" charset="-127"/>
                    <a:ea typeface="KoPub돋움체 Bold" pitchFamily="18" charset="-127"/>
                  </a:rPr>
                  <a:t> 증가</a:t>
                </a:r>
                <a:endParaRPr lang="en-US" altLang="ko-KR" sz="1400" b="1" spc="-140" dirty="0">
                  <a:gradFill>
                    <a:gsLst>
                      <a:gs pos="0">
                        <a:srgbClr val="1C2079"/>
                      </a:gs>
                      <a:gs pos="100000">
                        <a:srgbClr val="1C2079"/>
                      </a:gs>
                    </a:gsLst>
                    <a:lin ang="5400000" scaled="0"/>
                  </a:gradFill>
                  <a:latin typeface="+mn-ea"/>
                </a:endParaRPr>
              </a:p>
            </p:txBody>
          </p:sp>
          <p:sp>
            <p:nvSpPr>
              <p:cNvPr id="10" name="Rectangle 18"/>
              <p:cNvSpPr>
                <a:spLocks noChangeArrowheads="1"/>
              </p:cNvSpPr>
              <p:nvPr/>
            </p:nvSpPr>
            <p:spPr bwMode="auto">
              <a:xfrm>
                <a:off x="410928" y="5476632"/>
                <a:ext cx="8164335" cy="61452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92075" indent="-920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r>
                  <a:rPr kumimoji="0"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2000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년 노인 </a:t>
                </a:r>
                <a:r>
                  <a:rPr lang="ko-KR" altLang="en-US" sz="1400" b="1" spc="-50" dirty="0" err="1" smtClean="0">
                    <a:latin typeface="KoPub돋움체 Bold" pitchFamily="18" charset="-127"/>
                    <a:ea typeface="KoPub돋움체 Bold" pitchFamily="18" charset="-127"/>
                  </a:rPr>
                  <a:t>자살율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34.2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명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 2010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년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80.3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명으로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10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년 사이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2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배 이상 증가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, OECD 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평균의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4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  <a:sym typeface="Wingdings" pitchFamily="2" charset="2"/>
                  </a:rPr>
                  <a:t>배</a:t>
                </a:r>
                <a:endParaRPr kumimoji="0" lang="en-US" altLang="ko-KR" sz="1400" b="1" spc="-50" dirty="0">
                  <a:latin typeface="KoPub돋움체 Bold" pitchFamily="18" charset="-127"/>
                  <a:ea typeface="KoPub돋움체 Bold" pitchFamily="18" charset="-127"/>
                </a:endParaRPr>
              </a:p>
              <a:p>
                <a:pPr marL="92075" indent="-920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SzPct val="80000"/>
                  <a:buFontTx/>
                  <a:buBlip>
                    <a:blip r:embed="rId4"/>
                  </a:buBlip>
                  <a:defRPr/>
                </a:pP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 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노인 </a:t>
                </a:r>
                <a:r>
                  <a:rPr lang="ko-KR" altLang="en-US" sz="1400" b="1" spc="-50" dirty="0" err="1" smtClean="0">
                    <a:latin typeface="KoPub돋움체 Bold" pitchFamily="18" charset="-127"/>
                    <a:ea typeface="KoPub돋움체 Bold" pitchFamily="18" charset="-127"/>
                  </a:rPr>
                  <a:t>빈곤율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2000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년대 중반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45%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에서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2013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년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47.2%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로 증가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. OECD 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평균 </a:t>
                </a:r>
                <a:r>
                  <a:rPr lang="en-US" altLang="ko-KR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12.8%</a:t>
                </a:r>
                <a:r>
                  <a:rPr lang="ko-KR" altLang="en-US" sz="1400" b="1" spc="-50" dirty="0" smtClean="0">
                    <a:latin typeface="KoPub돋움체 Bold" pitchFamily="18" charset="-127"/>
                    <a:ea typeface="KoPub돋움체 Bold" pitchFamily="18" charset="-127"/>
                  </a:rPr>
                  <a:t>에 비해 높은 수준</a:t>
                </a:r>
                <a:endParaRPr kumimoji="0" lang="ko-KR" altLang="en-US" sz="1400" b="1" spc="-50" dirty="0">
                  <a:latin typeface="KoPub돋움체 Bold" pitchFamily="18" charset="-127"/>
                  <a:ea typeface="KoPub돋움체 Bold" pitchFamily="18" charset="-127"/>
                </a:endParaRPr>
              </a:p>
            </p:txBody>
          </p:sp>
        </p:grpSp>
      </p:grpSp>
      <p:sp>
        <p:nvSpPr>
          <p:cNvPr id="11" name="TextBox 10"/>
          <p:cNvSpPr txBox="1"/>
          <p:nvPr/>
        </p:nvSpPr>
        <p:spPr>
          <a:xfrm>
            <a:off x="357158" y="1142984"/>
            <a:ext cx="271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(</a:t>
            </a:r>
            <a:r>
              <a:rPr lang="ko-KR" altLang="en-US" sz="1200" dirty="0" smtClean="0">
                <a:latin typeface="KoPub돋움체 Bold" pitchFamily="18" charset="-127"/>
                <a:ea typeface="KoPub돋움체 Bold" pitchFamily="18" charset="-127"/>
              </a:rPr>
              <a:t>단위</a:t>
            </a:r>
            <a:r>
              <a:rPr lang="en-US" altLang="ko-KR" sz="1200" dirty="0" smtClean="0">
                <a:latin typeface="KoPub돋움체 Bold" pitchFamily="18" charset="-127"/>
                <a:ea typeface="KoPub돋움체 Bold" pitchFamily="18" charset="-127"/>
              </a:rPr>
              <a:t>: %)</a:t>
            </a:r>
            <a:endParaRPr lang="ko-KR" altLang="en-US" sz="1200" dirty="0">
              <a:latin typeface="KoPub돋움체 Bold" pitchFamily="18" charset="-127"/>
              <a:ea typeface="KoPub돋움체 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95399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16321</TotalTime>
  <Words>1046</Words>
  <Application>Microsoft Office PowerPoint</Application>
  <PresentationFormat>화면 슬라이드 쇼(4:3)</PresentationFormat>
  <Paragraphs>200</Paragraphs>
  <Slides>19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7" baseType="lpstr">
      <vt:lpstr>굴림</vt:lpstr>
      <vt:lpstr>Arial</vt:lpstr>
      <vt:lpstr>KoPub돋움체 Bold</vt:lpstr>
      <vt:lpstr>맑은 고딕</vt:lpstr>
      <vt:lpstr>YGO550</vt:lpstr>
      <vt:lpstr>Wingdings</vt:lpstr>
      <vt:lpstr>Tahoma</vt:lpstr>
      <vt:lpstr>Office 테마</vt:lpstr>
      <vt:lpstr>2014 은퇴전략포럼 고령화 위험과 대응전략</vt:lpstr>
      <vt:lpstr>한국 인구구조의 변화</vt:lpstr>
      <vt:lpstr>고령화 전망 </vt:lpstr>
      <vt:lpstr>공공사회복지지출 전망</vt:lpstr>
      <vt:lpstr>중노년층 삶의 질 유형 </vt:lpstr>
      <vt:lpstr>연령군별 영역별 삶의 질</vt:lpstr>
      <vt:lpstr>한국 비은퇴자의 노후준비 유형</vt:lpstr>
      <vt:lpstr>60세 이후 자살을 생각해 본 이유</vt:lpstr>
      <vt:lpstr>노인자살율과 노인빈곤율 </vt:lpstr>
      <vt:lpstr>연령군별 만성질환 현황</vt:lpstr>
      <vt:lpstr>노인 진료비 </vt:lpstr>
      <vt:lpstr>고령자 1인당 진료비</vt:lpstr>
      <vt:lpstr>국민연금 노령연금 수급 현황</vt:lpstr>
      <vt:lpstr>국민연금 노령연금 수급자수 전망</vt:lpstr>
      <vt:lpstr>국민연금 가입현황</vt:lpstr>
      <vt:lpstr>국민연금 노령연금 수준 전망</vt:lpstr>
      <vt:lpstr>고령화 사회를 통해 바라본 한국사회의 시사점 </vt:lpstr>
      <vt:lpstr>노후 대응 전략: 다차원적 노후 준비</vt:lpstr>
      <vt:lpstr>슬라이드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한국보건사회연구원</dc:title>
  <dc:creator>MYONG</dc:creator>
  <cp:lastModifiedBy>kihasa</cp:lastModifiedBy>
  <cp:revision>1704</cp:revision>
  <cp:lastPrinted>2014-05-08T06:13:38Z</cp:lastPrinted>
  <dcterms:created xsi:type="dcterms:W3CDTF">2012-03-22T01:47:44Z</dcterms:created>
  <dcterms:modified xsi:type="dcterms:W3CDTF">2014-09-05T07:54:17Z</dcterms:modified>
</cp:coreProperties>
</file>